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40"/>
  </p:notesMasterIdLst>
  <p:sldIdLst>
    <p:sldId id="256" r:id="rId3"/>
    <p:sldId id="264" r:id="rId4"/>
    <p:sldId id="265" r:id="rId5"/>
    <p:sldId id="266" r:id="rId6"/>
    <p:sldId id="308" r:id="rId7"/>
    <p:sldId id="267" r:id="rId8"/>
    <p:sldId id="268" r:id="rId9"/>
    <p:sldId id="338" r:id="rId10"/>
    <p:sldId id="309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11" r:id="rId22"/>
    <p:sldId id="310" r:id="rId23"/>
    <p:sldId id="332" r:id="rId24"/>
    <p:sldId id="333" r:id="rId25"/>
    <p:sldId id="334" r:id="rId26"/>
    <p:sldId id="312" r:id="rId27"/>
    <p:sldId id="313" r:id="rId28"/>
    <p:sldId id="314" r:id="rId29"/>
    <p:sldId id="315" r:id="rId30"/>
    <p:sldId id="316" r:id="rId31"/>
    <p:sldId id="320" r:id="rId32"/>
    <p:sldId id="335" r:id="rId33"/>
    <p:sldId id="336" r:id="rId34"/>
    <p:sldId id="337" r:id="rId35"/>
    <p:sldId id="321" r:id="rId36"/>
    <p:sldId id="302" r:id="rId37"/>
    <p:sldId id="306" r:id="rId38"/>
    <p:sldId id="30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7AC4B-E00B-3B4E-B2E8-CE66786FD3BB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F1DE1-6083-7147-A9B7-B097CF219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EBD9BB-977B-394E-BED7-A7F3D045C2CC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79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9FB0F1C-1A74-D147-9AC7-8EC688155405}" type="slidenum">
              <a:rPr lang="en-US" sz="1200">
                <a:latin typeface="Comic Sans MS" charset="0"/>
              </a:rPr>
              <a:pPr eaLnBrk="1" hangingPunct="1"/>
              <a:t>28</a:t>
            </a:fld>
            <a:endParaRPr lang="en-US" sz="1200">
              <a:latin typeface="Comic Sans MS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0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3FA8FD9-B808-3340-A88F-E3FF649F448A}" type="slidenum">
              <a:rPr lang="en-US" sz="1200">
                <a:latin typeface="Comic Sans MS" charset="0"/>
              </a:rPr>
              <a:pPr eaLnBrk="1" hangingPunct="1"/>
              <a:t>29</a:t>
            </a:fld>
            <a:endParaRPr lang="en-US" sz="1200">
              <a:latin typeface="Comic Sans MS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77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FE2F216-CFF9-0049-A6AC-10C523661961}" type="slidenum">
              <a:rPr lang="en-US" sz="1200">
                <a:latin typeface="Comic Sans MS" charset="0"/>
              </a:rPr>
              <a:pPr eaLnBrk="1" hangingPunct="1"/>
              <a:t>30</a:t>
            </a:fld>
            <a:endParaRPr lang="en-US" sz="1200">
              <a:latin typeface="Comic Sans MS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572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FE2F216-CFF9-0049-A6AC-10C523661961}" type="slidenum">
              <a:rPr lang="en-US" sz="1200">
                <a:latin typeface="Comic Sans MS" charset="0"/>
              </a:rPr>
              <a:pPr eaLnBrk="1" hangingPunct="1"/>
              <a:t>34</a:t>
            </a:fld>
            <a:endParaRPr lang="en-US" sz="1200">
              <a:latin typeface="Comic Sans MS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5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8E7A48-7015-924A-AC48-2777D07BCD94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9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019A09-C413-0B40-BEBD-3FA0CF596AD2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Observation is an essential step in the scientific method.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019A09-C413-0B40-BEBD-3FA0CF596AD2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Observation is an essential step in the scientific method.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0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BE307B-AD59-664D-A08A-836C36881D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9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3A8F56-EEE8-C14B-AE9D-52CC2773994B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3A8F56-EEE8-C14B-AE9D-52CC2773994B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3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3A8F56-EEE8-C14B-AE9D-52CC2773994B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23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3A8F56-EEE8-C14B-AE9D-52CC2773994B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6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8C30C-10FC-7842-BF95-558785BB5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5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55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5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1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68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81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95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69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8C30C-10FC-7842-BF95-558785BB5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Calibri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Calibri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alibri"/>
              </a:defRPr>
            </a:lvl1pPr>
          </a:lstStyle>
          <a:p>
            <a:fld id="{62B1B13E-D5AF-485E-81A1-82A140076526}" type="datetime4">
              <a:rPr lang="en-US" smtClean="0"/>
              <a:pPr/>
              <a:t>November 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Calibri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Calibri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Calibri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alibri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alibri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alibri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alibri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1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7.png"/><Relationship Id="rId3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8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58308" y="1499599"/>
            <a:ext cx="6697250" cy="1204306"/>
          </a:xfrm>
        </p:spPr>
        <p:txBody>
          <a:bodyPr/>
          <a:lstStyle/>
          <a:p>
            <a:r>
              <a:rPr lang="en-US" sz="4000" b="1" dirty="0" smtClean="0">
                <a:cs typeface="Calibri"/>
              </a:rPr>
              <a:t>The Scientific Method</a:t>
            </a:r>
            <a:endParaRPr lang="en-US" sz="4000" b="1" dirty="0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cs typeface="Calibri"/>
              </a:rPr>
              <a:t>How do we do science????</a:t>
            </a:r>
            <a:endParaRPr lang="en-US" b="1" dirty="0">
              <a:cs typeface="Calibri"/>
            </a:endParaRPr>
          </a:p>
        </p:txBody>
      </p:sp>
      <p:pic>
        <p:nvPicPr>
          <p:cNvPr id="6" name="Picture 5" descr="science_variabl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01" y="2762176"/>
            <a:ext cx="6199499" cy="426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870"/>
            <a:ext cx="8991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cs typeface="+mj-cs"/>
              </a:rPr>
              <a:t>Making Observations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1152869"/>
            <a:ext cx="6263479" cy="551711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600" b="0" dirty="0" smtClean="0">
                <a:cs typeface="+mn-cs"/>
              </a:rPr>
              <a:t>John watches his grandmother bake bread. He ask his grandmother what makes the bread rise.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b="0" dirty="0" smtClean="0">
                <a:cs typeface="+mn-cs"/>
              </a:rPr>
              <a:t>She explains that yeast releases a gas as it feeds on sugar.</a:t>
            </a:r>
          </a:p>
        </p:txBody>
      </p:sp>
      <p:pic>
        <p:nvPicPr>
          <p:cNvPr id="24580" name="Picture 4" descr="MMj0283944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9649" y="1794480"/>
            <a:ext cx="2518286" cy="2264126"/>
          </a:xfrm>
        </p:spPr>
      </p:pic>
    </p:spTree>
    <p:extLst>
      <p:ext uri="{BB962C8B-B14F-4D97-AF65-F5344CB8AC3E}">
        <p14:creationId xmlns:p14="http://schemas.microsoft.com/office/powerpoint/2010/main" val="11736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1515"/>
            <a:ext cx="89916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000000"/>
                </a:solidFill>
                <a:cs typeface="+mj-cs"/>
              </a:rPr>
              <a:t>Initial Observation </a:t>
            </a:r>
            <a:r>
              <a:rPr lang="en-US" sz="4000" b="1" dirty="0" smtClean="0">
                <a:solidFill>
                  <a:srgbClr val="000000"/>
                </a:solidFill>
                <a:cs typeface="+mj-cs"/>
                <a:sym typeface="Wingdings"/>
              </a:rPr>
              <a:t></a:t>
            </a:r>
            <a:r>
              <a:rPr lang="en-US" sz="4000" b="1" dirty="0" smtClean="0">
                <a:solidFill>
                  <a:srgbClr val="000000"/>
                </a:solidFill>
                <a:cs typeface="+mj-cs"/>
              </a:rPr>
              <a:t>Problem/Question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1413" y="1219200"/>
            <a:ext cx="5638800" cy="5257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0" dirty="0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0" dirty="0" smtClean="0">
                <a:cs typeface="+mn-cs"/>
              </a:rPr>
              <a:t>John wonders if the amount of sugar used in the recipe will affect the size of the bread loaf?</a:t>
            </a:r>
          </a:p>
        </p:txBody>
      </p:sp>
      <p:pic>
        <p:nvPicPr>
          <p:cNvPr id="25604" name="Picture 4" descr="MMj0283944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0213" y="2684036"/>
            <a:ext cx="2486185" cy="2235265"/>
          </a:xfrm>
        </p:spPr>
      </p:pic>
    </p:spTree>
    <p:extLst>
      <p:ext uri="{BB962C8B-B14F-4D97-AF65-F5344CB8AC3E}">
        <p14:creationId xmlns:p14="http://schemas.microsoft.com/office/powerpoint/2010/main" val="10078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cs typeface="+mj-cs"/>
              </a:rPr>
              <a:t>Developing a Hypothesis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6727" y="1295400"/>
            <a:ext cx="5638800" cy="5257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200" b="0" dirty="0" smtClean="0">
                <a:cs typeface="+mn-cs"/>
              </a:rPr>
              <a:t>John researches the areas of baking and fermentation and tries to come up with a way to test his question.</a:t>
            </a:r>
          </a:p>
          <a:p>
            <a:pPr algn="ctr" eaLnBrk="1" hangingPunct="1">
              <a:buFontTx/>
              <a:buNone/>
              <a:defRPr/>
            </a:pPr>
            <a:r>
              <a:rPr lang="en-US" sz="3200" b="0" dirty="0" smtClean="0">
                <a:cs typeface="+mn-cs"/>
              </a:rPr>
              <a:t>He keeps all of his information on this topic in a journal.</a:t>
            </a:r>
          </a:p>
        </p:txBody>
      </p:sp>
      <p:pic>
        <p:nvPicPr>
          <p:cNvPr id="5" name="Content Placeholder 4" descr="school_homework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" b="1526"/>
          <a:stretch>
            <a:fillRect/>
          </a:stretch>
        </p:blipFill>
        <p:spPr>
          <a:xfrm>
            <a:off x="51054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74406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j-cs"/>
              </a:rPr>
              <a:t>Developing a Hypothesis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313" y="1109567"/>
            <a:ext cx="5657050" cy="5257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200" b="0" dirty="0" smtClean="0">
                <a:cs typeface="+mn-cs"/>
              </a:rPr>
              <a:t>After talking with his teacher and conducting further research, he comes up with a hypothesis.</a:t>
            </a:r>
          </a:p>
          <a:p>
            <a:pPr algn="ctr" eaLnBrk="1" hangingPunct="1">
              <a:buFontTx/>
              <a:buNone/>
              <a:defRPr/>
            </a:pPr>
            <a:r>
              <a:rPr lang="ja-JP" altLang="en-US" sz="3600" b="1" i="1" dirty="0" smtClean="0">
                <a:latin typeface="Arial"/>
                <a:cs typeface="+mn-cs"/>
              </a:rPr>
              <a:t>“</a:t>
            </a:r>
            <a:r>
              <a:rPr lang="en-US" sz="3600" b="1" i="1" dirty="0" smtClean="0">
                <a:cs typeface="+mn-cs"/>
              </a:rPr>
              <a:t>If more sugar is added, then the bread will rise higher, because the yeast will have more sugar to use</a:t>
            </a:r>
            <a:r>
              <a:rPr lang="ja-JP" altLang="en-US" sz="3600" b="1" i="1" dirty="0" smtClean="0">
                <a:latin typeface="Arial"/>
                <a:cs typeface="+mn-cs"/>
              </a:rPr>
              <a:t>”</a:t>
            </a:r>
            <a:endParaRPr lang="en-US" sz="3600" b="1" i="1" dirty="0" smtClean="0">
              <a:cs typeface="+mn-cs"/>
            </a:endParaRPr>
          </a:p>
        </p:txBody>
      </p:sp>
      <p:pic>
        <p:nvPicPr>
          <p:cNvPr id="9" name="Picture 8" descr="student_journalist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288" y="1877502"/>
            <a:ext cx="3554476" cy="448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59337" y="616930"/>
            <a:ext cx="9144000" cy="54864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900" b="1" dirty="0" smtClean="0">
                <a:solidFill>
                  <a:srgbClr val="000000"/>
                </a:solidFill>
                <a:cs typeface="+mj-cs"/>
              </a:rPr>
              <a:t>Developing a Controlled Experiment: </a:t>
            </a:r>
            <a:r>
              <a:rPr lang="en-US" sz="5400" b="1" dirty="0" smtClean="0">
                <a:solidFill>
                  <a:srgbClr val="000000"/>
                </a:solidFill>
                <a:cs typeface="+mj-cs"/>
              </a:rPr>
              <a:t/>
            </a:r>
            <a:br>
              <a:rPr lang="en-US" sz="5400" b="1" dirty="0" smtClean="0">
                <a:solidFill>
                  <a:srgbClr val="000000"/>
                </a:solidFill>
                <a:cs typeface="+mj-cs"/>
              </a:rPr>
            </a:br>
            <a:r>
              <a:rPr lang="en-US" b="1" dirty="0" smtClean="0">
                <a:solidFill>
                  <a:srgbClr val="000000"/>
                </a:solidFill>
              </a:rPr>
              <a:t>Identify</a:t>
            </a:r>
            <a:r>
              <a:rPr lang="en-US" sz="5400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the</a:t>
            </a:r>
            <a:r>
              <a:rPr lang="en-US" sz="5400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  <a:cs typeface="+mj-cs"/>
              </a:rPr>
              <a:t>Independent Variable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26058"/>
            <a:ext cx="9144000" cy="513194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0" dirty="0" smtClean="0"/>
              <a:t> </a:t>
            </a:r>
            <a:r>
              <a:rPr lang="en-US" sz="3200" b="0" dirty="0" smtClean="0"/>
              <a:t>The independent, or manipulated variable, is a factor that</a:t>
            </a:r>
            <a:r>
              <a:rPr lang="en-US" sz="3200" b="0" dirty="0" smtClean="0">
                <a:latin typeface="Arial"/>
              </a:rPr>
              <a:t>’</a:t>
            </a:r>
            <a:r>
              <a:rPr lang="en-US" sz="3200" b="0" dirty="0" smtClean="0"/>
              <a:t>s intentionally varied by the experimenter.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3200" b="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Independent variable:  The amount of sugar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/>
              <a:t>Experimental groups: </a:t>
            </a:r>
            <a:r>
              <a:rPr lang="en-US" sz="3200" b="0" dirty="0" smtClean="0"/>
              <a:t>John is going to use  25g., 50g., 100g., 250g., 500g. of sugar in his experiment.</a:t>
            </a:r>
          </a:p>
        </p:txBody>
      </p:sp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963" y="4737100"/>
            <a:ext cx="18034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37" y="538366"/>
            <a:ext cx="8941963" cy="5486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Developing a Controlled Experiment: </a:t>
            </a:r>
            <a:r>
              <a:rPr lang="en-US" sz="4800" b="1" dirty="0">
                <a:solidFill>
                  <a:srgbClr val="000000"/>
                </a:solidFill>
              </a:rPr>
              <a:t/>
            </a:r>
            <a:br>
              <a:rPr lang="en-US" sz="48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Identify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the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D</a:t>
            </a:r>
            <a:r>
              <a:rPr lang="en-US" sz="4000" b="1" dirty="0" smtClean="0">
                <a:solidFill>
                  <a:srgbClr val="000000"/>
                </a:solidFill>
              </a:rPr>
              <a:t>ependent Variables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0" dirty="0" smtClean="0">
                <a:cs typeface="+mn-cs"/>
              </a:rPr>
              <a:t> </a:t>
            </a:r>
            <a:r>
              <a:rPr lang="en-US" sz="3600" b="0" dirty="0" smtClean="0">
                <a:cs typeface="+mn-cs"/>
              </a:rPr>
              <a:t>The dependent, or responding variable, is the factor that may change as a result of changes made in the independent variable.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cs typeface="+mn-cs"/>
              </a:rPr>
              <a:t>Dependent Variable: the size of the loaf of bread</a:t>
            </a:r>
          </a:p>
        </p:txBody>
      </p:sp>
      <p:pic>
        <p:nvPicPr>
          <p:cNvPr id="2" name="Picture 1" descr="white_sliced_loaf_x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32" y="4552158"/>
            <a:ext cx="5161156" cy="242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7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Developing a Controlled Experiment: </a:t>
            </a:r>
            <a:r>
              <a:rPr lang="en-US" sz="6600" b="1" dirty="0">
                <a:solidFill>
                  <a:srgbClr val="000000"/>
                </a:solidFill>
              </a:rPr>
              <a:t/>
            </a:r>
            <a:br>
              <a:rPr lang="en-US" sz="6600" b="1" dirty="0">
                <a:solidFill>
                  <a:srgbClr val="000000"/>
                </a:solidFill>
              </a:rPr>
            </a:br>
            <a:r>
              <a:rPr lang="en-US" sz="4900" b="1" dirty="0" smtClean="0">
                <a:solidFill>
                  <a:srgbClr val="000000"/>
                </a:solidFill>
              </a:rPr>
              <a:t>Identify the Control Group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93192"/>
            <a:ext cx="9144000" cy="456480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200" b="1" dirty="0" smtClean="0"/>
              <a:t> Remember: </a:t>
            </a:r>
            <a:r>
              <a:rPr lang="en-US" sz="3600" b="0" dirty="0" smtClean="0"/>
              <a:t>In a scientific experiment, the control is the group that serves as the standard of comparison.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b="0" dirty="0" smtClean="0"/>
              <a:t>The control group may be “no treatment” or an </a:t>
            </a:r>
            <a:r>
              <a:rPr lang="ja-JP" altLang="en-US" sz="3600" b="0" dirty="0" smtClean="0">
                <a:latin typeface="Arial"/>
              </a:rPr>
              <a:t>“</a:t>
            </a:r>
            <a:r>
              <a:rPr lang="en-US" sz="3600" b="0" dirty="0" smtClean="0"/>
              <a:t>experimenter selected</a:t>
            </a:r>
            <a:r>
              <a:rPr lang="en-US" sz="3600" b="0" dirty="0" smtClean="0">
                <a:cs typeface="Calibri"/>
              </a:rPr>
              <a:t>”</a:t>
            </a:r>
            <a:r>
              <a:rPr lang="en-US" sz="3600" b="0" dirty="0" smtClean="0">
                <a:latin typeface="Arial"/>
              </a:rPr>
              <a:t> </a:t>
            </a:r>
            <a:r>
              <a:rPr lang="en-US" sz="3600" b="0" dirty="0" smtClean="0"/>
              <a:t>group.</a:t>
            </a:r>
          </a:p>
        </p:txBody>
      </p:sp>
    </p:spTree>
    <p:extLst>
      <p:ext uri="{BB962C8B-B14F-4D97-AF65-F5344CB8AC3E}">
        <p14:creationId xmlns:p14="http://schemas.microsoft.com/office/powerpoint/2010/main" val="76701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Developing a Controlled Experiment: </a:t>
            </a:r>
            <a:r>
              <a:rPr lang="en-US" sz="8000" b="1" dirty="0">
                <a:solidFill>
                  <a:srgbClr val="000000"/>
                </a:solidFill>
              </a:rPr>
              <a:t/>
            </a:r>
            <a:br>
              <a:rPr lang="en-US" sz="8000" b="1" dirty="0">
                <a:solidFill>
                  <a:srgbClr val="000000"/>
                </a:solidFill>
              </a:rPr>
            </a:br>
            <a:r>
              <a:rPr lang="en-US" sz="4900" b="1" dirty="0">
                <a:solidFill>
                  <a:srgbClr val="000000"/>
                </a:solidFill>
              </a:rPr>
              <a:t>Identify the Control Group</a:t>
            </a:r>
            <a:endParaRPr lang="en-US" sz="4900" b="1" dirty="0" smtClean="0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600" b="0" dirty="0" smtClean="0">
                <a:cs typeface="+mn-cs"/>
              </a:rPr>
              <a:t> </a:t>
            </a:r>
            <a:r>
              <a:rPr lang="en-US" sz="4400" b="0" dirty="0" smtClean="0">
                <a:cs typeface="+mn-cs"/>
              </a:rPr>
              <a:t>Because his grandmother always used 50g. of sugar in her recipe, John is going to use that amount in his control group.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350" y="43942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7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7264"/>
            <a:ext cx="8991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900" b="1" dirty="0">
                <a:solidFill>
                  <a:srgbClr val="000000"/>
                </a:solidFill>
              </a:rPr>
              <a:t>Developing a Controlled Experiment: </a:t>
            </a:r>
            <a:r>
              <a:rPr lang="en-US" sz="7200" b="1" dirty="0">
                <a:solidFill>
                  <a:srgbClr val="000000"/>
                </a:solidFill>
              </a:rPr>
              <a:t/>
            </a:r>
            <a:br>
              <a:rPr lang="en-US" sz="7200" b="1" dirty="0">
                <a:solidFill>
                  <a:srgbClr val="000000"/>
                </a:solidFill>
              </a:rPr>
            </a:br>
            <a:r>
              <a:rPr lang="en-US" sz="5300" b="1" dirty="0">
                <a:solidFill>
                  <a:srgbClr val="000000"/>
                </a:solidFill>
              </a:rPr>
              <a:t>Identify the </a:t>
            </a:r>
            <a:r>
              <a:rPr lang="en-US" sz="5300" b="1" dirty="0" smtClean="0">
                <a:solidFill>
                  <a:srgbClr val="000000"/>
                </a:solidFill>
              </a:rPr>
              <a:t>Constants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0425" y="1771242"/>
            <a:ext cx="7605268" cy="5257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200" b="0" dirty="0" smtClean="0">
                <a:cs typeface="+mn-cs"/>
              </a:rPr>
              <a:t>John’s teacher reminds him to keep all other factors the same so that any observed changes in the bread can be attributed to the variation in the amount of sugar.</a:t>
            </a:r>
          </a:p>
          <a:p>
            <a:pPr algn="ctr" eaLnBrk="1" hangingPunct="1">
              <a:buFontTx/>
              <a:buNone/>
              <a:defRPr/>
            </a:pPr>
            <a:endParaRPr lang="en-US" dirty="0"/>
          </a:p>
          <a:p>
            <a:pPr algn="ctr" eaLnBrk="1" hangingPunct="1">
              <a:buFontTx/>
              <a:buNone/>
              <a:defRPr/>
            </a:pPr>
            <a:r>
              <a:rPr lang="en-US" sz="3200" b="1" i="1" dirty="0" smtClean="0">
                <a:cs typeface="+mn-cs"/>
              </a:rPr>
              <a:t>What would be some constants for John’s experiment?</a:t>
            </a:r>
          </a:p>
        </p:txBody>
      </p:sp>
    </p:spTree>
    <p:extLst>
      <p:ext uri="{BB962C8B-B14F-4D97-AF65-F5344CB8AC3E}">
        <p14:creationId xmlns:p14="http://schemas.microsoft.com/office/powerpoint/2010/main" val="133572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376"/>
            <a:ext cx="8991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900" b="1" dirty="0">
                <a:solidFill>
                  <a:srgbClr val="000000"/>
                </a:solidFill>
              </a:rPr>
              <a:t>Developing a Controlled Experiment: </a:t>
            </a:r>
            <a:r>
              <a:rPr lang="en-US" sz="7200" b="1" dirty="0">
                <a:solidFill>
                  <a:srgbClr val="000000"/>
                </a:solidFill>
              </a:rPr>
              <a:t/>
            </a:r>
            <a:br>
              <a:rPr lang="en-US" sz="7200" b="1" dirty="0">
                <a:solidFill>
                  <a:srgbClr val="000000"/>
                </a:solidFill>
              </a:rPr>
            </a:br>
            <a:r>
              <a:rPr lang="en-US" sz="5400" b="1" dirty="0">
                <a:solidFill>
                  <a:srgbClr val="000000"/>
                </a:solidFill>
              </a:rPr>
              <a:t>Identify the </a:t>
            </a:r>
            <a:r>
              <a:rPr lang="en-US" sz="5400" b="1" dirty="0" smtClean="0">
                <a:solidFill>
                  <a:srgbClr val="000000"/>
                </a:solidFill>
              </a:rPr>
              <a:t>Constants</a:t>
            </a:r>
            <a:endParaRPr lang="en-US" sz="5400" b="1" dirty="0" smtClean="0">
              <a:solidFill>
                <a:srgbClr val="000000"/>
              </a:solidFill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05521"/>
            <a:ext cx="9452468" cy="4538049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0" dirty="0" smtClean="0">
                <a:cs typeface="+mn-cs"/>
              </a:rPr>
              <a:t>They might include:</a:t>
            </a:r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b="0" dirty="0" smtClean="0"/>
              <a:t>Other ingredients to the bread recipe</a:t>
            </a:r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O</a:t>
            </a:r>
            <a:r>
              <a:rPr lang="en-US" sz="2800" b="0" dirty="0" smtClean="0"/>
              <a:t>ven used</a:t>
            </a:r>
            <a:endParaRPr lang="en-US" sz="2800" dirty="0"/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R</a:t>
            </a:r>
            <a:r>
              <a:rPr lang="en-US" sz="2800" b="0" dirty="0" smtClean="0"/>
              <a:t>ise time</a:t>
            </a:r>
            <a:endParaRPr lang="en-US" sz="2800" dirty="0"/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B</a:t>
            </a:r>
            <a:r>
              <a:rPr lang="en-US" sz="2800" b="0" dirty="0" smtClean="0"/>
              <a:t>rand of ingredients</a:t>
            </a:r>
            <a:endParaRPr lang="en-US" sz="2800" dirty="0"/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C</a:t>
            </a:r>
            <a:r>
              <a:rPr lang="en-US" sz="2800" b="0" dirty="0" smtClean="0"/>
              <a:t>ooking time</a:t>
            </a:r>
            <a:endParaRPr lang="en-US" sz="2800" dirty="0"/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T</a:t>
            </a:r>
            <a:r>
              <a:rPr lang="en-US" sz="2800" b="0" dirty="0" smtClean="0"/>
              <a:t>ype of pan used</a:t>
            </a:r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A</a:t>
            </a:r>
            <a:r>
              <a:rPr lang="en-US" sz="2800" b="0" dirty="0" smtClean="0"/>
              <a:t>ir temperature</a:t>
            </a:r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H</a:t>
            </a:r>
            <a:r>
              <a:rPr lang="en-US" sz="2800" b="0" dirty="0" smtClean="0"/>
              <a:t>umidity where the bread was rising</a:t>
            </a:r>
            <a:endParaRPr lang="en-US" sz="2800" dirty="0"/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O</a:t>
            </a:r>
            <a:r>
              <a:rPr lang="en-US" sz="2800" b="0" dirty="0" smtClean="0"/>
              <a:t>ven temperature</a:t>
            </a:r>
            <a:endParaRPr lang="en-US" sz="2800" dirty="0"/>
          </a:p>
          <a:p>
            <a:pPr marL="3371850" lvl="6" indent="-7429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A</a:t>
            </a:r>
            <a:r>
              <a:rPr lang="en-US" sz="2800" b="0" dirty="0" smtClean="0"/>
              <a:t>ge of the yeast…etc.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61" y="1997295"/>
            <a:ext cx="2086641" cy="23635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640" y="3397477"/>
            <a:ext cx="1926718" cy="19267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480" y="845908"/>
            <a:ext cx="636520" cy="29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561" y="4882280"/>
            <a:ext cx="1832668" cy="158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3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>
                <a:ea typeface="ＭＳ Ｐゴシック" charset="0"/>
              </a:rPr>
              <a:t>The Scientific Method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2959" y="1100628"/>
            <a:ext cx="8029751" cy="3579849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en-US" sz="3200" dirty="0">
                <a:ea typeface="ＭＳ Ｐゴシック" charset="0"/>
              </a:rPr>
              <a:t>The Scientific Method</a:t>
            </a:r>
          </a:p>
          <a:p>
            <a:pPr lvl="1" eaLnBrk="1" hangingPunct="1"/>
            <a:r>
              <a:rPr lang="en-US" sz="3200" dirty="0">
                <a:ea typeface="ＭＳ Ｐゴシック" charset="0"/>
              </a:rPr>
              <a:t>What are the steps in the scientific method?</a:t>
            </a:r>
          </a:p>
          <a:p>
            <a:pPr marL="0" indent="0" eaLnBrk="1" hangingPunct="1"/>
            <a:endParaRPr lang="en-US" sz="3200" dirty="0">
              <a:ea typeface="ＭＳ Ｐゴシック" charset="0"/>
            </a:endParaRP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  <p:pic>
        <p:nvPicPr>
          <p:cNvPr id="5" name="Picture 4" descr="science_scientificmetho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420" y="2241666"/>
            <a:ext cx="5490579" cy="31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275" y="76200"/>
            <a:ext cx="8828051" cy="1143000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Calibri"/>
                <a:ea typeface="ＭＳ Ｐゴシック" charset="0"/>
              </a:rPr>
              <a:t>The Scientific </a:t>
            </a:r>
            <a:r>
              <a:rPr lang="en-US" sz="2700" b="1" dirty="0" smtClean="0">
                <a:latin typeface="Calibri"/>
                <a:ea typeface="ＭＳ Ｐゴシック" charset="0"/>
              </a:rPr>
              <a:t>Method: </a:t>
            </a:r>
            <a:r>
              <a:rPr lang="en-US" sz="2700" b="1" dirty="0">
                <a:solidFill>
                  <a:srgbClr val="000000"/>
                </a:solidFill>
              </a:rPr>
              <a:t>Developing a Controlled </a:t>
            </a:r>
            <a:r>
              <a:rPr lang="en-US" sz="2700" b="1" dirty="0" smtClean="0">
                <a:solidFill>
                  <a:srgbClr val="000000"/>
                </a:solidFill>
              </a:rPr>
              <a:t>Experiment </a:t>
            </a:r>
            <a:r>
              <a:rPr lang="en-US" sz="4000" b="1" dirty="0" smtClean="0">
                <a:latin typeface="Calibri"/>
                <a:ea typeface="ＭＳ Ｐゴシック" charset="0"/>
              </a:rPr>
              <a:t/>
            </a:r>
            <a:br>
              <a:rPr lang="en-US" sz="4000" b="1" dirty="0" smtClean="0">
                <a:latin typeface="Calibri"/>
                <a:ea typeface="ＭＳ Ｐゴシック" charset="0"/>
              </a:rPr>
            </a:br>
            <a:r>
              <a:rPr lang="en-US" sz="2700" b="1" dirty="0" smtClean="0">
                <a:latin typeface="Calibri"/>
                <a:ea typeface="ＭＳ Ｐゴシック" charset="0"/>
              </a:rPr>
              <a:t>continued</a:t>
            </a:r>
            <a:r>
              <a:rPr lang="is-IS" sz="2700" b="1" dirty="0" smtClean="0">
                <a:latin typeface="Calibri"/>
                <a:ea typeface="ＭＳ Ｐゴシック" charset="0"/>
              </a:rPr>
              <a:t>…</a:t>
            </a:r>
            <a:r>
              <a:rPr lang="en-US" sz="2700" b="1" dirty="0" smtClean="0">
                <a:latin typeface="Calibri"/>
                <a:ea typeface="ＭＳ Ｐゴシック" charset="0"/>
              </a:rPr>
              <a:t> </a:t>
            </a:r>
            <a:endParaRPr lang="en-US" sz="4000" b="1" dirty="0">
              <a:latin typeface="Calibri"/>
              <a:ea typeface="ＭＳ Ｐゴシック" charset="0"/>
            </a:endParaRPr>
          </a:p>
        </p:txBody>
      </p:sp>
      <p:sp>
        <p:nvSpPr>
          <p:cNvPr id="52233" name="Rectangle 9"/>
          <p:cNvSpPr>
            <a:spLocks noGrp="1" noChangeArrowheads="1"/>
          </p:cNvSpPr>
          <p:nvPr>
            <p:ph idx="1"/>
          </p:nvPr>
        </p:nvSpPr>
        <p:spPr>
          <a:xfrm>
            <a:off x="490662" y="1100628"/>
            <a:ext cx="8534664" cy="5928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Once the variables, constants, and control group are identified, a procedure with materials list is developed</a:t>
            </a:r>
          </a:p>
          <a:p>
            <a:pPr lvl="1">
              <a:defRPr/>
            </a:pPr>
            <a:r>
              <a:rPr lang="en-US" sz="2400" b="1" u="sng" dirty="0" smtClean="0"/>
              <a:t>Procedure:</a:t>
            </a:r>
            <a:r>
              <a:rPr lang="en-US" sz="2400" b="1" dirty="0" smtClean="0"/>
              <a:t>  </a:t>
            </a:r>
            <a:r>
              <a:rPr lang="en-US" sz="2400" dirty="0" smtClean="0"/>
              <a:t>a somewhat detailed</a:t>
            </a:r>
            <a:r>
              <a:rPr lang="en-US" sz="2400" dirty="0"/>
              <a:t>, </a:t>
            </a:r>
            <a:r>
              <a:rPr lang="en-US" sz="2400" dirty="0" smtClean="0"/>
              <a:t>step-by-step </a:t>
            </a:r>
            <a:r>
              <a:rPr lang="en-US" sz="2400" dirty="0"/>
              <a:t>description of how </a:t>
            </a:r>
            <a:r>
              <a:rPr lang="en-US" sz="2400" dirty="0" smtClean="0"/>
              <a:t>you will conduct </a:t>
            </a:r>
            <a:r>
              <a:rPr lang="en-US" sz="2400" dirty="0"/>
              <a:t>your </a:t>
            </a:r>
            <a:r>
              <a:rPr lang="en-US" sz="2400" dirty="0" smtClean="0"/>
              <a:t>experiment; includes the materials needed</a:t>
            </a:r>
            <a:br>
              <a:rPr lang="en-US" sz="2400" dirty="0" smtClean="0"/>
            </a:b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Checklist for the procedure</a:t>
            </a:r>
          </a:p>
          <a:p>
            <a:pPr marL="859536" lvl="3" indent="-571500">
              <a:lnSpc>
                <a:spcPct val="120000"/>
              </a:lnSpc>
              <a:buFont typeface="Wingdings" charset="2"/>
              <a:buChar char="ü"/>
            </a:pPr>
            <a:r>
              <a:rPr lang="en-US" dirty="0"/>
              <a:t>Every step of the experiment is included </a:t>
            </a:r>
          </a:p>
          <a:p>
            <a:pPr marL="859536" lvl="3" indent="-571500">
              <a:lnSpc>
                <a:spcPct val="120000"/>
              </a:lnSpc>
              <a:buFont typeface="Wingdings" charset="2"/>
              <a:buChar char="ü"/>
            </a:pPr>
            <a:r>
              <a:rPr lang="en-US" dirty="0"/>
              <a:t>Each step is short </a:t>
            </a:r>
            <a:endParaRPr lang="en-US" dirty="0" smtClean="0"/>
          </a:p>
          <a:p>
            <a:pPr marL="859536" lvl="3" indent="-571500"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If someone followed your procedure they would get the same results</a:t>
            </a:r>
          </a:p>
          <a:p>
            <a:pPr marL="859536" lvl="3" indent="-571500"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materials list must be VERY complete. </a:t>
            </a:r>
          </a:p>
          <a:p>
            <a:pPr marL="1773936" lvl="5" indent="-571500">
              <a:lnSpc>
                <a:spcPct val="120000"/>
              </a:lnSpc>
            </a:pPr>
            <a:r>
              <a:rPr lang="en-US" dirty="0"/>
              <a:t>How much of each material will be used in the experiment (25-mL of water or 250-mL of water)</a:t>
            </a:r>
          </a:p>
          <a:p>
            <a:pPr marL="1773936" lvl="5" indent="-571500">
              <a:lnSpc>
                <a:spcPct val="120000"/>
              </a:lnSpc>
            </a:pPr>
            <a:r>
              <a:rPr lang="en-US" dirty="0"/>
              <a:t>The size of all equipment (ex 25-mL beaker or 250-mL beaker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24901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Developing a Controlled </a:t>
            </a:r>
            <a:r>
              <a:rPr lang="en-US" sz="4000" b="1" dirty="0" smtClean="0">
                <a:solidFill>
                  <a:srgbClr val="000000"/>
                </a:solidFill>
              </a:rPr>
              <a:t>Experiment</a:t>
            </a:r>
            <a:r>
              <a:rPr lang="en-US" sz="4000" b="1" dirty="0" smtClean="0">
                <a:ea typeface="ＭＳ Ｐゴシック" charset="0"/>
              </a:rPr>
              <a:t>: </a:t>
            </a:r>
            <a:r>
              <a:rPr lang="en-US" sz="4000" b="1" dirty="0" smtClean="0">
                <a:ea typeface="ＭＳ Ｐゴシック" charset="0"/>
              </a:rPr>
              <a:t>Procedure Trials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789" y="1066800"/>
            <a:ext cx="829844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Experiments require many </a:t>
            </a:r>
            <a:r>
              <a:rPr lang="en-US" dirty="0" smtClean="0"/>
              <a:t>trials </a:t>
            </a:r>
            <a:r>
              <a:rPr lang="en-US" dirty="0"/>
              <a:t>to improve </a:t>
            </a:r>
            <a:r>
              <a:rPr lang="en-US" dirty="0" smtClean="0"/>
              <a:t>accuracy of the data collected.</a:t>
            </a: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b="1" u="sng" dirty="0" smtClean="0">
                <a:solidFill>
                  <a:srgbClr val="000000"/>
                </a:solidFill>
                <a:cs typeface="+mn-cs"/>
              </a:rPr>
              <a:t>Trials</a:t>
            </a:r>
            <a:r>
              <a:rPr lang="en-US" b="0" dirty="0" smtClean="0">
                <a:cs typeface="+mn-cs"/>
              </a:rPr>
              <a:t>: replicate </a:t>
            </a:r>
            <a:r>
              <a:rPr lang="en-US" b="0" dirty="0" smtClean="0">
                <a:cs typeface="+mn-cs"/>
              </a:rPr>
              <a:t>groups that are exposed to the same conditions in an experiment.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64" y="3785026"/>
            <a:ext cx="4375371" cy="2683155"/>
          </a:xfrm>
          <a:prstGeom prst="rect">
            <a:avLst/>
          </a:prstGeom>
        </p:spPr>
      </p:pic>
      <p:pic>
        <p:nvPicPr>
          <p:cNvPr id="3" name="Picture 2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638" y="3785026"/>
            <a:ext cx="3579942" cy="238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000" b="1" dirty="0">
                <a:solidFill>
                  <a:srgbClr val="000000"/>
                </a:solidFill>
              </a:rPr>
              <a:t>Doing the Experiment: </a:t>
            </a:r>
            <a:br>
              <a:rPr lang="en-US" sz="6000" b="1" dirty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Procedure/Materials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8342" y="1600200"/>
            <a:ext cx="8713257" cy="5257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600" dirty="0" smtClean="0"/>
              <a:t>John’s</a:t>
            </a:r>
            <a:r>
              <a:rPr lang="en-US" sz="3600" b="0" dirty="0" smtClean="0">
                <a:cs typeface="+mn-cs"/>
              </a:rPr>
              <a:t> teacher helps him come up with a </a:t>
            </a:r>
            <a:r>
              <a:rPr lang="en-US" sz="3600" b="1" dirty="0" smtClean="0">
                <a:solidFill>
                  <a:srgbClr val="000000"/>
                </a:solidFill>
                <a:cs typeface="+mn-cs"/>
              </a:rPr>
              <a:t>procedure</a:t>
            </a:r>
            <a:r>
              <a:rPr lang="en-US" sz="3600" b="0" dirty="0" smtClean="0">
                <a:solidFill>
                  <a:srgbClr val="E9F31F"/>
                </a:solidFill>
                <a:cs typeface="+mn-cs"/>
              </a:rPr>
              <a:t> </a:t>
            </a:r>
            <a:r>
              <a:rPr lang="en-US" sz="3600" b="0" dirty="0" smtClean="0">
                <a:cs typeface="+mn-cs"/>
              </a:rPr>
              <a:t>and list of needed </a:t>
            </a:r>
            <a:r>
              <a:rPr lang="en-US" sz="3600" b="1" dirty="0" smtClean="0">
                <a:solidFill>
                  <a:srgbClr val="000000"/>
                </a:solidFill>
                <a:cs typeface="+mn-cs"/>
              </a:rPr>
              <a:t>materials</a:t>
            </a:r>
            <a:r>
              <a:rPr lang="en-US" sz="3600" b="0" dirty="0" smtClean="0">
                <a:cs typeface="+mn-cs"/>
              </a:rPr>
              <a:t>.</a:t>
            </a:r>
            <a:br>
              <a:rPr lang="en-US" sz="3600" b="0" dirty="0" smtClean="0">
                <a:cs typeface="+mn-cs"/>
              </a:rPr>
            </a:br>
            <a:endParaRPr lang="en-US" sz="3600" b="0" dirty="0" smtClean="0">
              <a:cs typeface="+mn-cs"/>
            </a:endParaRPr>
          </a:p>
          <a:p>
            <a:pPr marL="859536" lvl="3" indent="-571500">
              <a:lnSpc>
                <a:spcPct val="120000"/>
              </a:lnSpc>
              <a:buFont typeface="Arial"/>
              <a:buChar char="•"/>
            </a:pPr>
            <a:r>
              <a:rPr lang="en-US" sz="3000" dirty="0" smtClean="0"/>
              <a:t>The materials </a:t>
            </a:r>
            <a:r>
              <a:rPr lang="en-US" sz="3000" dirty="0"/>
              <a:t>list must be VERY complete. </a:t>
            </a:r>
            <a:endParaRPr lang="en-US" sz="3000" dirty="0" smtClean="0"/>
          </a:p>
          <a:p>
            <a:pPr marL="1316736" lvl="4" indent="-571500">
              <a:lnSpc>
                <a:spcPct val="120000"/>
              </a:lnSpc>
              <a:buFont typeface="Arial"/>
              <a:buChar char="•"/>
            </a:pPr>
            <a:r>
              <a:rPr lang="en-US" sz="3000" dirty="0" smtClean="0"/>
              <a:t>How </a:t>
            </a:r>
            <a:r>
              <a:rPr lang="en-US" sz="3000" dirty="0"/>
              <a:t>much of each </a:t>
            </a:r>
            <a:r>
              <a:rPr lang="en-US" sz="3000" dirty="0" smtClean="0"/>
              <a:t>material will </a:t>
            </a:r>
            <a:r>
              <a:rPr lang="en-US" sz="3000" dirty="0"/>
              <a:t>be used in the </a:t>
            </a:r>
            <a:r>
              <a:rPr lang="en-US" sz="3000" dirty="0" smtClean="0"/>
              <a:t>experiment (25-mL of water or 250-mL of water)</a:t>
            </a:r>
          </a:p>
          <a:p>
            <a:pPr marL="1316736" lvl="4" indent="-571500">
              <a:lnSpc>
                <a:spcPct val="120000"/>
              </a:lnSpc>
              <a:buFont typeface="Arial"/>
              <a:buChar char="•"/>
            </a:pPr>
            <a:r>
              <a:rPr lang="en-US" sz="3000" dirty="0" smtClean="0"/>
              <a:t>The size of all equipment (ex 25-mL beaker or 250-mL beaker)</a:t>
            </a:r>
          </a:p>
          <a:p>
            <a:pPr marL="859536" lvl="3" indent="-571500">
              <a:lnSpc>
                <a:spcPct val="120000"/>
              </a:lnSpc>
              <a:buFont typeface="Arial"/>
              <a:buChar char="•"/>
            </a:pPr>
            <a:r>
              <a:rPr lang="en-US" sz="3000" dirty="0" smtClean="0"/>
              <a:t>Every </a:t>
            </a:r>
            <a:r>
              <a:rPr lang="en-US" sz="3000" dirty="0"/>
              <a:t>step of the experiment is included </a:t>
            </a:r>
            <a:endParaRPr lang="en-US" sz="3000" dirty="0" smtClean="0"/>
          </a:p>
          <a:p>
            <a:pPr marL="859536" lvl="3" indent="-571500">
              <a:lnSpc>
                <a:spcPct val="120000"/>
              </a:lnSpc>
              <a:buFont typeface="Arial"/>
              <a:buChar char="•"/>
            </a:pPr>
            <a:r>
              <a:rPr lang="en-US" sz="3000" dirty="0" smtClean="0"/>
              <a:t>Each </a:t>
            </a:r>
            <a:r>
              <a:rPr lang="en-US" sz="3000" dirty="0"/>
              <a:t>step is short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2668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cs typeface="+mj-cs"/>
              </a:rPr>
              <a:t>Doing the Experiment: Procedure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5867400" cy="5257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0" dirty="0" smtClean="0">
                <a:cs typeface="+mn-cs"/>
              </a:rPr>
              <a:t>John writes out his procedure for his experiment along with a materials list in his journal. He has both of these checked by his teacher where she checks for any safety concerns.</a:t>
            </a:r>
          </a:p>
        </p:txBody>
      </p:sp>
      <p:pic>
        <p:nvPicPr>
          <p:cNvPr id="6" name="Content Placeholder 4" descr="school_homework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" b="1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4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1" dirty="0" smtClean="0">
                <a:solidFill>
                  <a:srgbClr val="000000"/>
                </a:solidFill>
                <a:cs typeface="+mj-cs"/>
              </a:rPr>
              <a:t>Trials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endParaRPr lang="en-US" sz="4000" b="0" dirty="0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0" dirty="0" smtClean="0">
                <a:cs typeface="+mn-cs"/>
              </a:rPr>
              <a:t>John </a:t>
            </a:r>
            <a:r>
              <a:rPr lang="en-US" sz="4000" b="0" dirty="0" smtClean="0">
                <a:cs typeface="+mn-cs"/>
              </a:rPr>
              <a:t>is going to test each sugar variable 3 times.</a:t>
            </a:r>
          </a:p>
          <a:p>
            <a:pPr algn="ctr" eaLnBrk="1" hangingPunct="1">
              <a:buFontTx/>
              <a:buNone/>
              <a:defRPr/>
            </a:pPr>
            <a:endParaRPr lang="en-US" sz="4000" dirty="0"/>
          </a:p>
          <a:p>
            <a:pPr algn="ctr">
              <a:buNone/>
              <a:defRPr/>
            </a:pPr>
            <a:r>
              <a:rPr lang="en-US" sz="4000" dirty="0"/>
              <a:t>Then she discusses with John how to collect the </a:t>
            </a:r>
            <a:r>
              <a:rPr lang="en-US" sz="4000" b="1" dirty="0">
                <a:solidFill>
                  <a:srgbClr val="000000"/>
                </a:solidFill>
              </a:rPr>
              <a:t>data.</a:t>
            </a:r>
          </a:p>
          <a:p>
            <a:pPr algn="ctr" eaLnBrk="1" hangingPunct="1">
              <a:buFontTx/>
              <a:buNone/>
              <a:defRPr/>
            </a:pPr>
            <a:endParaRPr lang="en-US" sz="4000" b="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5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Collect &amp; Analyze Data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789" y="1066800"/>
            <a:ext cx="8298440" cy="288169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 b="0" dirty="0" smtClean="0">
                <a:cs typeface="+mn-cs"/>
              </a:rPr>
              <a:t>As you are performing the experiment you will need to make observations </a:t>
            </a:r>
            <a:r>
              <a:rPr lang="en-US" sz="2200" b="0" dirty="0" smtClean="0">
                <a:cs typeface="+mn-cs"/>
              </a:rPr>
              <a:t>(both quantitative and quantitative)</a:t>
            </a:r>
            <a:r>
              <a:rPr lang="en-US" b="0" dirty="0" smtClean="0">
                <a:cs typeface="+mn-cs"/>
              </a:rPr>
              <a:t> and record it as </a:t>
            </a:r>
            <a:r>
              <a:rPr lang="en-US" b="0" u="sng" dirty="0" smtClean="0">
                <a:cs typeface="+mn-cs"/>
              </a:rPr>
              <a:t>data</a:t>
            </a:r>
            <a:r>
              <a:rPr lang="en-US" b="0" dirty="0" smtClean="0">
                <a:cs typeface="+mn-cs"/>
              </a:rPr>
              <a:t> in a </a:t>
            </a:r>
            <a:r>
              <a:rPr lang="en-US" b="0" u="sng" dirty="0" smtClean="0">
                <a:cs typeface="+mn-cs"/>
              </a:rPr>
              <a:t>data table</a:t>
            </a:r>
            <a:r>
              <a:rPr lang="en-US" b="0" dirty="0" smtClean="0">
                <a:cs typeface="+mn-cs"/>
              </a:rPr>
              <a:t>.</a:t>
            </a:r>
          </a:p>
          <a:p>
            <a:pPr lvl="1">
              <a:buFontTx/>
              <a:buNone/>
              <a:defRPr/>
            </a:pPr>
            <a:r>
              <a:rPr lang="en-US" b="1" u="sng" dirty="0" smtClean="0"/>
              <a:t>Data</a:t>
            </a:r>
            <a:r>
              <a:rPr lang="en-US" b="1" dirty="0" smtClean="0"/>
              <a:t>:  </a:t>
            </a:r>
            <a:r>
              <a:rPr lang="en-US" dirty="0" smtClean="0"/>
              <a:t>recorded observations made during an experiment</a:t>
            </a:r>
          </a:p>
          <a:p>
            <a:pPr lvl="1">
              <a:buFontTx/>
              <a:buNone/>
              <a:defRPr/>
            </a:pPr>
            <a:r>
              <a:rPr lang="en-US" b="1" u="sng" dirty="0" smtClean="0"/>
              <a:t>Data table</a:t>
            </a:r>
            <a:r>
              <a:rPr lang="en-US" b="1" dirty="0" smtClean="0"/>
              <a:t>: </a:t>
            </a:r>
            <a:r>
              <a:rPr lang="en-US" dirty="0" smtClean="0"/>
              <a:t>a visual display of data using rows and columns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61" y="3738045"/>
            <a:ext cx="2316432" cy="1750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783" y="3418736"/>
            <a:ext cx="2500817" cy="16111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2865" y="4339257"/>
            <a:ext cx="3847917" cy="242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Collect &amp; Analyze Data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066799"/>
            <a:ext cx="8424173" cy="401343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0" dirty="0" smtClean="0">
                <a:cs typeface="+mn-cs"/>
              </a:rPr>
              <a:t>When quantitative data is collected, a </a:t>
            </a:r>
            <a:r>
              <a:rPr lang="en-US" b="0" u="sng" dirty="0" smtClean="0">
                <a:cs typeface="+mn-cs"/>
              </a:rPr>
              <a:t>graph</a:t>
            </a:r>
            <a:r>
              <a:rPr lang="en-US" b="0" dirty="0" smtClean="0">
                <a:cs typeface="+mn-cs"/>
              </a:rPr>
              <a:t> can be used.</a:t>
            </a:r>
          </a:p>
          <a:p>
            <a:pPr lvl="2">
              <a:defRPr/>
            </a:pPr>
            <a:r>
              <a:rPr lang="en-US" sz="3200" b="1" u="sng" dirty="0" smtClean="0"/>
              <a:t>graph: </a:t>
            </a:r>
            <a:r>
              <a:rPr lang="en-US" sz="3200" dirty="0" smtClean="0"/>
              <a:t>a visual display of quantitative data</a:t>
            </a:r>
          </a:p>
          <a:p>
            <a:pPr>
              <a:defRPr/>
            </a:pPr>
            <a:r>
              <a:rPr lang="en-US" sz="4400" dirty="0" smtClean="0"/>
              <a:t> </a:t>
            </a:r>
            <a:r>
              <a:rPr lang="en-US" sz="3600" dirty="0"/>
              <a:t>Helps to better visualize data</a:t>
            </a:r>
          </a:p>
          <a:p>
            <a:pPr lvl="2">
              <a:defRPr/>
            </a:pPr>
            <a:r>
              <a:rPr lang="en-US" sz="3200" dirty="0"/>
              <a:t>A well designed graph is like a picture worth a thousand words</a:t>
            </a:r>
          </a:p>
          <a:p>
            <a:pPr>
              <a:defRPr/>
            </a:pPr>
            <a:r>
              <a:rPr lang="en-US" sz="3600" dirty="0"/>
              <a:t> Easier to see trends and patterns</a:t>
            </a:r>
          </a:p>
          <a:p>
            <a:pPr>
              <a:defRPr/>
            </a:pPr>
            <a:endParaRPr lang="en-US" sz="4000" b="0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4363" y="302232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en-US" dirty="0" smtClean="0">
                <a:latin typeface="+mn-lt"/>
                <a:cs typeface="+mj-cs"/>
              </a:rPr>
              <a:t>The 4 Major Parts of a Graph</a:t>
            </a:r>
          </a:p>
        </p:txBody>
      </p:sp>
      <p:pic>
        <p:nvPicPr>
          <p:cNvPr id="20482" name="Picture 1" descr="chart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450013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1000" y="1676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Comic Sans MS"/>
                <a:cs typeface="+mn-cs"/>
              </a:rPr>
              <a:t>Title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219200" y="1905000"/>
            <a:ext cx="1905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omic Sans MS"/>
              <a:cs typeface="+mn-cs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81000" y="6096000"/>
            <a:ext cx="1752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Comic Sans MS"/>
                <a:cs typeface="+mn-cs"/>
              </a:rPr>
              <a:t>Axis Scales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1066800" y="5181600"/>
            <a:ext cx="1447800" cy="990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omic Sans MS"/>
              <a:cs typeface="+mn-cs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990600" y="4572000"/>
            <a:ext cx="914400" cy="1600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omic Sans MS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667000" y="6400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Comic Sans MS"/>
                <a:cs typeface="+mn-cs"/>
              </a:rPr>
              <a:t>Independent Variable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3962400" y="5562600"/>
            <a:ext cx="609600" cy="990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omic Sans MS"/>
              <a:cs typeface="+mn-cs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0" y="2286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Comic Sans MS"/>
                <a:cs typeface="+mn-cs"/>
              </a:rPr>
              <a:t>Dependent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0" y="2667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Comic Sans MS"/>
                <a:cs typeface="+mn-cs"/>
              </a:rPr>
              <a:t>Variable</a:t>
            </a: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57200" y="3048000"/>
            <a:ext cx="1219200" cy="685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omic Sans MS"/>
              <a:cs typeface="+mn-cs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Collect &amp; Analyze Data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2482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Graphing Essentials</a:t>
            </a:r>
          </a:p>
        </p:txBody>
      </p:sp>
      <p:sp>
        <p:nvSpPr>
          <p:cNvPr id="215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2018174"/>
            <a:ext cx="8305800" cy="4572000"/>
          </a:xfrm>
        </p:spPr>
        <p:txBody>
          <a:bodyPr/>
          <a:lstStyle/>
          <a:p>
            <a:pPr eaLnBrk="1" hangingPunct="1"/>
            <a:r>
              <a:rPr lang="en-US" b="1" u="sng">
                <a:latin typeface="+mj-lt"/>
                <a:ea typeface="ＭＳ Ｐゴシック" charset="0"/>
                <a:cs typeface="ＭＳ Ｐゴシック" charset="0"/>
              </a:rPr>
              <a:t>X- axis</a:t>
            </a:r>
            <a:r>
              <a:rPr lang="en-US">
                <a:latin typeface="+mj-lt"/>
                <a:ea typeface="ＭＳ Ｐゴシック" charset="0"/>
                <a:cs typeface="ＭＳ Ｐゴシック" charset="0"/>
              </a:rPr>
              <a:t> = horizontal axis, displays independent variable</a:t>
            </a:r>
          </a:p>
          <a:p>
            <a:pPr lvl="1" eaLnBrk="1" hangingPunct="1"/>
            <a:r>
              <a:rPr lang="en-US">
                <a:latin typeface="+mj-lt"/>
                <a:ea typeface="ＭＳ Ｐゴシック" charset="0"/>
              </a:rPr>
              <a:t>Independent variable-  variable that is changed or manipulated; experimenter controls directly</a:t>
            </a:r>
          </a:p>
          <a:p>
            <a:pPr eaLnBrk="1" hangingPunct="1"/>
            <a:r>
              <a:rPr lang="en-US" b="1" u="sng">
                <a:latin typeface="+mj-lt"/>
                <a:ea typeface="ＭＳ Ｐゴシック" charset="0"/>
                <a:cs typeface="ＭＳ Ｐゴシック" charset="0"/>
              </a:rPr>
              <a:t>Y-axis</a:t>
            </a:r>
            <a:r>
              <a:rPr lang="en-US">
                <a:latin typeface="+mj-lt"/>
                <a:ea typeface="ＭＳ Ｐゴシック" charset="0"/>
                <a:cs typeface="ＭＳ Ｐゴシック" charset="0"/>
              </a:rPr>
              <a:t> = vertical axis, displays dependent variable</a:t>
            </a:r>
          </a:p>
          <a:p>
            <a:pPr lvl="1" eaLnBrk="1" hangingPunct="1"/>
            <a:r>
              <a:rPr lang="en-US">
                <a:latin typeface="+mj-lt"/>
                <a:ea typeface="ＭＳ Ｐゴシック" charset="0"/>
              </a:rPr>
              <a:t>Dependent variable- responding variable; changes as independent variable changes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991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Collect &amp; Analyze Data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25406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ＭＳ Ｐゴシック" charset="0"/>
                <a:cs typeface="ＭＳ Ｐゴシック" charset="0"/>
              </a:rPr>
              <a:t>Types of Graphs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Bar </a:t>
            </a:r>
            <a:r>
              <a:rPr lang="en-US" dirty="0">
                <a:ea typeface="ＭＳ Ｐゴシック" charset="0"/>
                <a:cs typeface="ＭＳ Ｐゴシック" charset="0"/>
              </a:rPr>
              <a:t>graph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Line </a:t>
            </a:r>
            <a:r>
              <a:rPr lang="en-US" dirty="0">
                <a:ea typeface="ＭＳ Ｐゴシック" charset="0"/>
                <a:cs typeface="ＭＳ Ｐゴシック" charset="0"/>
              </a:rPr>
              <a:t>graph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Pie </a:t>
            </a:r>
            <a:r>
              <a:rPr lang="en-US" dirty="0">
                <a:ea typeface="ＭＳ Ｐゴシック" charset="0"/>
                <a:cs typeface="ＭＳ Ｐゴシック" charset="0"/>
              </a:rPr>
              <a:t>chart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991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Collect &amp; Analyze Data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  <p:pic>
        <p:nvPicPr>
          <p:cNvPr id="5" name="Picture 4" descr="Mac HD:Users:maranda:Desktop:Screen Shot 2014-09-21 at 12.08.35 A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24" y="1600200"/>
            <a:ext cx="4965076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0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1"/>
          <p:cNvSpPr>
            <a:spLocks noGrp="1" noChangeArrowheads="1"/>
          </p:cNvSpPr>
          <p:nvPr>
            <p:ph type="title"/>
          </p:nvPr>
        </p:nvSpPr>
        <p:spPr>
          <a:xfrm>
            <a:off x="822960" y="12045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</a:rPr>
              <a:t>The Scientific Method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idx="1"/>
          </p:nvPr>
        </p:nvSpPr>
        <p:spPr>
          <a:xfrm>
            <a:off x="0" y="686287"/>
            <a:ext cx="9144000" cy="6008354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ea typeface="ＭＳ Ｐゴシック" charset="0"/>
              </a:rPr>
              <a:t> </a:t>
            </a:r>
            <a:r>
              <a:rPr lang="en-US" sz="3200" b="1" u="sng" dirty="0" smtClean="0">
                <a:ea typeface="ＭＳ Ｐゴシック" charset="0"/>
              </a:rPr>
              <a:t>S</a:t>
            </a:r>
            <a:r>
              <a:rPr lang="en-US" sz="3200" b="1" u="sng" dirty="0" smtClean="0">
                <a:latin typeface="Calibri"/>
                <a:ea typeface="ＭＳ Ｐゴシック" charset="0"/>
              </a:rPr>
              <a:t>cientific method</a:t>
            </a:r>
            <a:r>
              <a:rPr lang="en-US" sz="3200" b="1" dirty="0" smtClean="0">
                <a:latin typeface="Calibri"/>
                <a:ea typeface="ＭＳ Ｐゴシック" charset="0"/>
              </a:rPr>
              <a:t>:</a:t>
            </a:r>
            <a:r>
              <a:rPr lang="en-US" sz="3200" dirty="0" smtClean="0">
                <a:latin typeface="Calibri"/>
                <a:ea typeface="ＭＳ Ｐゴシック" charset="0"/>
              </a:rPr>
              <a:t> the process by which scientists investigate a </a:t>
            </a:r>
            <a:r>
              <a:rPr lang="en-US" sz="3200" dirty="0">
                <a:latin typeface="Calibri"/>
                <a:ea typeface="ＭＳ Ｐゴシック" charset="0"/>
              </a:rPr>
              <a:t>scientific </a:t>
            </a:r>
            <a:r>
              <a:rPr lang="en-US" sz="3200" dirty="0" smtClean="0">
                <a:latin typeface="Calibri"/>
                <a:ea typeface="ＭＳ Ｐゴシック" charset="0"/>
              </a:rPr>
              <a:t>problem/observation</a:t>
            </a:r>
            <a:endParaRPr lang="en-US" sz="3200" dirty="0">
              <a:latin typeface="Calibri"/>
              <a:ea typeface="ＭＳ Ｐゴシック" charset="0"/>
            </a:endParaRPr>
          </a:p>
          <a:p>
            <a:pPr lvl="1"/>
            <a:r>
              <a:rPr lang="en-US" sz="3200" dirty="0">
                <a:latin typeface="Calibri"/>
                <a:ea typeface="ＭＳ Ｐゴシック" charset="0"/>
              </a:rPr>
              <a:t> </a:t>
            </a:r>
            <a:r>
              <a:rPr lang="en-US" sz="3200" dirty="0" smtClean="0">
                <a:latin typeface="Calibri"/>
                <a:ea typeface="ＭＳ Ｐゴシック" charset="0"/>
              </a:rPr>
              <a:t>Steps </a:t>
            </a:r>
            <a:r>
              <a:rPr lang="en-US" sz="3200" dirty="0">
                <a:latin typeface="Calibri"/>
                <a:ea typeface="ＭＳ Ｐゴシック" charset="0"/>
              </a:rPr>
              <a:t>in the scientific method </a:t>
            </a:r>
            <a:r>
              <a:rPr lang="en-US" sz="3200" dirty="0" smtClean="0">
                <a:latin typeface="Calibri"/>
                <a:ea typeface="ＭＳ Ｐゴシック" charset="0"/>
              </a:rPr>
              <a:t>include:</a:t>
            </a:r>
          </a:p>
          <a:p>
            <a:pPr marL="1154430" lvl="4" indent="-514350">
              <a:buClr>
                <a:schemeClr val="accent5">
                  <a:lumMod val="75000"/>
                </a:schemeClr>
              </a:buClr>
              <a:buFont typeface="+mj-lt"/>
              <a:buAutoNum type="romanUcPeriod"/>
            </a:pPr>
            <a:r>
              <a:rPr lang="en-US" sz="2600" dirty="0" smtClean="0">
                <a:latin typeface="Calibri"/>
                <a:ea typeface="ＭＳ Ｐゴシック" charset="0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</a:rPr>
              <a:t>Making Observations </a:t>
            </a:r>
            <a:r>
              <a:rPr lang="en-US" sz="2600" dirty="0" smtClean="0">
                <a:latin typeface="Calibri"/>
                <a:ea typeface="ＭＳ Ｐゴシック" charset="0"/>
              </a:rPr>
              <a:t>(leads to a problem/question </a:t>
            </a:r>
            <a:br>
              <a:rPr lang="en-US" sz="2600" dirty="0" smtClean="0">
                <a:latin typeface="Calibri"/>
                <a:ea typeface="ＭＳ Ｐゴシック" charset="0"/>
              </a:rPr>
            </a:br>
            <a:r>
              <a:rPr lang="en-US" sz="2600" dirty="0" smtClean="0">
                <a:latin typeface="Calibri"/>
                <a:ea typeface="ＭＳ Ｐゴシック" charset="0"/>
              </a:rPr>
              <a:t>  to investigate)</a:t>
            </a:r>
            <a:endParaRPr lang="en-US" sz="2600" dirty="0" smtClean="0">
              <a:ea typeface="ＭＳ Ｐゴシック" charset="0"/>
            </a:endParaRPr>
          </a:p>
          <a:p>
            <a:pPr marL="1154430" lvl="4" indent="-514350">
              <a:buClr>
                <a:schemeClr val="accent5">
                  <a:lumMod val="75000"/>
                </a:schemeClr>
              </a:buClr>
              <a:buFont typeface="+mj-lt"/>
              <a:buAutoNum type="romanUcPeriod"/>
            </a:pPr>
            <a:r>
              <a:rPr lang="en-US" sz="2600" b="1" dirty="0" smtClean="0">
                <a:ea typeface="ＭＳ Ｐゴシック" charset="0"/>
              </a:rPr>
              <a:t> Developing a</a:t>
            </a:r>
            <a:r>
              <a:rPr lang="en-US" sz="2600" b="1" dirty="0" smtClean="0">
                <a:latin typeface="Calibri"/>
                <a:ea typeface="ＭＳ Ｐゴシック" charset="0"/>
              </a:rPr>
              <a:t> Hypothesis</a:t>
            </a:r>
          </a:p>
          <a:p>
            <a:pPr marL="1154430" lvl="4" indent="-514350">
              <a:buClr>
                <a:schemeClr val="accent5">
                  <a:lumMod val="75000"/>
                </a:schemeClr>
              </a:buClr>
              <a:buFont typeface="+mj-lt"/>
              <a:buAutoNum type="romanUcPeriod"/>
            </a:pPr>
            <a:r>
              <a:rPr lang="en-US" sz="2600" b="1" dirty="0">
                <a:latin typeface="Calibri"/>
                <a:ea typeface="ＭＳ Ｐゴシック" charset="0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</a:rPr>
              <a:t>Developing a </a:t>
            </a:r>
            <a:r>
              <a:rPr lang="en-US" sz="2600" b="1" dirty="0">
                <a:latin typeface="Calibri"/>
                <a:ea typeface="ＭＳ Ｐゴシック" charset="0"/>
              </a:rPr>
              <a:t>C</a:t>
            </a:r>
            <a:r>
              <a:rPr lang="en-US" sz="2600" b="1" dirty="0" smtClean="0">
                <a:latin typeface="Calibri"/>
                <a:ea typeface="ＭＳ Ｐゴシック" charset="0"/>
              </a:rPr>
              <a:t>ontrolled Experiment </a:t>
            </a:r>
            <a:r>
              <a:rPr lang="en-US" sz="2600" dirty="0" smtClean="0">
                <a:latin typeface="Calibri"/>
                <a:ea typeface="ＭＳ Ｐゴシック" charset="0"/>
              </a:rPr>
              <a:t>(includes </a:t>
            </a:r>
            <a:r>
              <a:rPr lang="en-US" sz="2600" dirty="0" smtClean="0">
                <a:latin typeface="Calibri"/>
                <a:ea typeface="ＭＳ Ｐゴシック" charset="0"/>
              </a:rPr>
              <a:t>identifying </a:t>
            </a:r>
            <a:br>
              <a:rPr lang="en-US" sz="2600" dirty="0" smtClean="0">
                <a:latin typeface="Calibri"/>
                <a:ea typeface="ＭＳ Ｐゴシック" charset="0"/>
              </a:rPr>
            </a:br>
            <a:r>
              <a:rPr lang="en-US" sz="2600" dirty="0" smtClean="0">
                <a:latin typeface="Calibri"/>
                <a:ea typeface="ＭＳ Ｐゴシック" charset="0"/>
              </a:rPr>
              <a:t> variables, constants, and control group and writing </a:t>
            </a:r>
            <a:br>
              <a:rPr lang="en-US" sz="2600" dirty="0" smtClean="0">
                <a:latin typeface="Calibri"/>
                <a:ea typeface="ＭＳ Ｐゴシック" charset="0"/>
              </a:rPr>
            </a:br>
            <a:r>
              <a:rPr lang="en-US" sz="2600" dirty="0" smtClean="0">
                <a:latin typeface="Calibri"/>
                <a:ea typeface="ＭＳ Ｐゴシック" charset="0"/>
              </a:rPr>
              <a:t> a procedure)</a:t>
            </a:r>
            <a:endParaRPr lang="en-US" sz="2600" dirty="0">
              <a:ea typeface="ＭＳ Ｐゴシック" charset="0"/>
            </a:endParaRPr>
          </a:p>
          <a:p>
            <a:pPr marL="1154430" lvl="4" indent="-514350">
              <a:buClr>
                <a:schemeClr val="accent5">
                  <a:lumMod val="75000"/>
                </a:schemeClr>
              </a:buClr>
              <a:buFont typeface="+mj-lt"/>
              <a:buAutoNum type="romanUcPeriod"/>
            </a:pPr>
            <a:r>
              <a:rPr lang="en-US" sz="2600" dirty="0">
                <a:latin typeface="Calibri"/>
                <a:ea typeface="ＭＳ Ｐゴシック" charset="0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</a:rPr>
              <a:t>Collecting and Analyzing Data</a:t>
            </a:r>
            <a:endParaRPr lang="en-US" sz="2600" b="1" dirty="0">
              <a:latin typeface="Calibri"/>
              <a:ea typeface="ＭＳ Ｐゴシック" charset="0"/>
            </a:endParaRPr>
          </a:p>
          <a:p>
            <a:pPr marL="1154430" lvl="4" indent="-514350">
              <a:buClr>
                <a:schemeClr val="accent5">
                  <a:lumMod val="75000"/>
                </a:schemeClr>
              </a:buClr>
              <a:buFont typeface="+mj-lt"/>
              <a:buAutoNum type="romanUcPeriod"/>
            </a:pPr>
            <a:r>
              <a:rPr lang="en-US" sz="2600" dirty="0">
                <a:latin typeface="Calibri"/>
                <a:ea typeface="ＭＳ Ｐゴシック" charset="0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</a:rPr>
              <a:t>Forming a Conclusion</a:t>
            </a:r>
          </a:p>
          <a:p>
            <a:pPr marL="1154430" lvl="4" indent="-514350">
              <a:buClr>
                <a:schemeClr val="accent5">
                  <a:lumMod val="75000"/>
                </a:schemeClr>
              </a:buClr>
              <a:buFont typeface="+mj-lt"/>
              <a:buAutoNum type="romanUcPeriod"/>
            </a:pPr>
            <a:r>
              <a:rPr lang="en-US" sz="2600" b="1" dirty="0" smtClean="0">
                <a:latin typeface="Calibri"/>
                <a:ea typeface="ＭＳ Ｐゴシック" charset="0"/>
              </a:rPr>
              <a:t> Communication</a:t>
            </a:r>
            <a:endParaRPr lang="en-US" sz="2600" dirty="0">
              <a:latin typeface="Calibri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4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dirty="0">
                <a:latin typeface="+mn-lt"/>
                <a:ea typeface="ＭＳ Ｐゴシック" charset="0"/>
                <a:cs typeface="ＭＳ Ｐゴシック" charset="0"/>
              </a:rPr>
              <a:t>Bar and Line Graph Checklist</a:t>
            </a:r>
          </a:p>
        </p:txBody>
      </p:sp>
      <p:sp>
        <p:nvSpPr>
          <p:cNvPr id="348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89138"/>
            <a:ext cx="7772400" cy="4114800"/>
          </a:xfrm>
        </p:spPr>
        <p:txBody>
          <a:bodyPr/>
          <a:lstStyle/>
          <a:p>
            <a:pPr eaLnBrk="1" hangingPunct="1">
              <a:buFont typeface="Wingdings" charset="2"/>
              <a:buChar char="ü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Title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ea typeface="ＭＳ Ｐゴシック" charset="0"/>
                <a:cs typeface="ＭＳ Ｐゴシック" charset="0"/>
              </a:rPr>
              <a:t>X-axis and y-axis scales</a:t>
            </a: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ea typeface="ＭＳ Ｐゴシック" charset="0"/>
                <a:cs typeface="ＭＳ Ｐゴシック" charset="0"/>
              </a:rPr>
              <a:t>Labels on each axis (variables)</a:t>
            </a: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ea typeface="ＭＳ Ｐゴシック" charset="0"/>
                <a:cs typeface="ＭＳ Ｐゴシック" charset="0"/>
              </a:rPr>
              <a:t>Units on each axis if needed</a:t>
            </a:r>
          </a:p>
          <a:p>
            <a:pPr eaLnBrk="1" hangingPunct="1">
              <a:buFont typeface="Wingdings" charset="2"/>
              <a:buChar char="ü"/>
            </a:pPr>
            <a:r>
              <a:rPr lang="en-US" dirty="0">
                <a:ea typeface="ＭＳ Ｐゴシック" charset="0"/>
                <a:cs typeface="ＭＳ Ｐゴシック" charset="0"/>
              </a:rPr>
              <a:t>Neat (used a ruler)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991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Collect &amp; Analyze Data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3036"/>
            <a:ext cx="8991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cs typeface="+mj-cs"/>
              </a:rPr>
              <a:t>Collect and Analyze Results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5212" y="1957631"/>
            <a:ext cx="8398987" cy="5257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0" dirty="0" smtClean="0">
                <a:cs typeface="+mn-cs"/>
              </a:rPr>
              <a:t>John comes up with a table he can use to record his data.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0" dirty="0" smtClean="0">
                <a:cs typeface="+mn-cs"/>
              </a:rPr>
              <a:t>John gets all his materials together and carries out his experiment.</a:t>
            </a:r>
          </a:p>
        </p:txBody>
      </p:sp>
    </p:spTree>
    <p:extLst>
      <p:ext uri="{BB962C8B-B14F-4D97-AF65-F5344CB8AC3E}">
        <p14:creationId xmlns:p14="http://schemas.microsoft.com/office/powerpoint/2010/main" val="43808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Chalkboard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latin typeface="Calibri"/>
                <a:cs typeface="Calibri"/>
              </a:rPr>
              <a:t>Size of Baked Bread (</a:t>
            </a:r>
            <a:r>
              <a:rPr lang="en-US" sz="3600" dirty="0" err="1" smtClean="0">
                <a:latin typeface="Calibri"/>
                <a:cs typeface="Calibri"/>
              </a:rPr>
              <a:t>L</a:t>
            </a:r>
            <a:r>
              <a:rPr lang="en-US" sz="3600" cap="none" dirty="0" err="1" smtClean="0">
                <a:latin typeface="Calibri"/>
                <a:cs typeface="Calibri"/>
              </a:rPr>
              <a:t>x</a:t>
            </a:r>
            <a:r>
              <a:rPr lang="en-US" sz="3600" dirty="0" err="1" smtClean="0">
                <a:latin typeface="Calibri"/>
                <a:cs typeface="Calibri"/>
              </a:rPr>
              <a:t>W</a:t>
            </a:r>
            <a:r>
              <a:rPr lang="en-US" sz="3600" cap="none" dirty="0" err="1" smtClean="0">
                <a:latin typeface="Calibri"/>
                <a:cs typeface="Calibri"/>
              </a:rPr>
              <a:t>x</a:t>
            </a:r>
            <a:r>
              <a:rPr lang="en-US" sz="3600" dirty="0" err="1" smtClean="0">
                <a:latin typeface="Calibri"/>
                <a:cs typeface="Calibri"/>
              </a:rPr>
              <a:t>H</a:t>
            </a:r>
            <a:r>
              <a:rPr lang="en-US" sz="3600" dirty="0" smtClean="0">
                <a:latin typeface="Calibri"/>
                <a:cs typeface="Calibri"/>
              </a:rPr>
              <a:t>) </a:t>
            </a:r>
            <a:r>
              <a:rPr lang="en-US" sz="3600" cap="none" dirty="0" smtClean="0">
                <a:latin typeface="Calibri"/>
                <a:cs typeface="Calibri"/>
              </a:rPr>
              <a:t>cm</a:t>
            </a:r>
            <a:r>
              <a:rPr lang="en-US" sz="3600" baseline="30000" dirty="0" smtClean="0">
                <a:latin typeface="Calibri"/>
                <a:cs typeface="Calibri"/>
              </a:rPr>
              <a:t>3</a:t>
            </a:r>
            <a:endParaRPr lang="en-US" sz="3600" dirty="0" smtClean="0">
              <a:latin typeface="Calibri"/>
              <a:cs typeface="Calibri"/>
            </a:endParaRPr>
          </a:p>
        </p:txBody>
      </p:sp>
      <p:graphicFrame>
        <p:nvGraphicFramePr>
          <p:cNvPr id="21" name="Group 3"/>
          <p:cNvGraphicFramePr>
            <a:graphicFrameLocks/>
          </p:cNvGraphicFramePr>
          <p:nvPr>
            <p:extLst/>
          </p:nvPr>
        </p:nvGraphicFramePr>
        <p:xfrm>
          <a:off x="228600" y="2172008"/>
          <a:ext cx="8686800" cy="4359277"/>
        </p:xfrm>
        <a:graphic>
          <a:graphicData uri="http://schemas.openxmlformats.org/drawingml/2006/table">
            <a:tbl>
              <a:tblPr/>
              <a:tblGrid>
                <a:gridCol w="1770063"/>
                <a:gridCol w="1704975"/>
                <a:gridCol w="1736725"/>
                <a:gridCol w="1736725"/>
                <a:gridCol w="1738312"/>
              </a:tblGrid>
              <a:tr h="823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Amt. of Sugar (g.)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/>
                          <a:ea typeface="ＭＳ Ｐゴシック" charset="0"/>
                        </a:rPr>
                        <a:t>Average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/>
                          <a:ea typeface="ＭＳ Ｐゴシック" charset="0"/>
                        </a:rPr>
                        <a:t>Size (cm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/>
                          <a:ea typeface="ＭＳ Ｐゴシック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/>
                          <a:ea typeface="ＭＳ Ｐゴシック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25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768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744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761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758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50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1296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1188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1296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1260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100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1188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1080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1080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1116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250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672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576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588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612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D1505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500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432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504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360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</a:rPr>
                        <a:t>432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Line 47"/>
          <p:cNvSpPr>
            <a:spLocks noChangeShapeType="1"/>
          </p:cNvSpPr>
          <p:nvPr/>
        </p:nvSpPr>
        <p:spPr bwMode="auto">
          <a:xfrm flipV="1">
            <a:off x="1981200" y="99642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23" name="Line 48"/>
          <p:cNvSpPr>
            <a:spLocks noChangeShapeType="1"/>
          </p:cNvSpPr>
          <p:nvPr/>
        </p:nvSpPr>
        <p:spPr bwMode="auto">
          <a:xfrm>
            <a:off x="1981200" y="101085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>
            <a:off x="7162800" y="99642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2362200" y="1068570"/>
            <a:ext cx="4648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AD15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Size of Bread Loaf (cm</a:t>
            </a:r>
            <a:r>
              <a:rPr lang="en-US" sz="2400" baseline="30000" dirty="0">
                <a:solidFill>
                  <a:srgbClr val="AD15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AD15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)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AD15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Trials</a:t>
            </a:r>
          </a:p>
        </p:txBody>
      </p:sp>
      <p:sp>
        <p:nvSpPr>
          <p:cNvPr id="26" name="Text Box 51"/>
          <p:cNvSpPr txBox="1">
            <a:spLocks noChangeArrowheads="1"/>
          </p:cNvSpPr>
          <p:nvPr/>
        </p:nvSpPr>
        <p:spPr bwMode="auto">
          <a:xfrm>
            <a:off x="333662" y="418035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latin typeface="Calibri"/>
                <a:cs typeface="Calibri"/>
              </a:rPr>
              <a:t>Control group</a:t>
            </a:r>
          </a:p>
        </p:txBody>
      </p:sp>
    </p:spTree>
    <p:extLst>
      <p:ext uri="{BB962C8B-B14F-4D97-AF65-F5344CB8AC3E}">
        <p14:creationId xmlns:p14="http://schemas.microsoft.com/office/powerpoint/2010/main" val="13279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000000"/>
                </a:solidFill>
                <a:cs typeface="+mj-cs"/>
              </a:rPr>
              <a:t>Collect and Analyze Results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1681" y="979897"/>
            <a:ext cx="7634131" cy="369552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4400" b="0" dirty="0" smtClean="0">
                <a:cs typeface="+mn-cs"/>
              </a:rPr>
              <a:t>John examines his data and notices that his control worked the best in this experiment, but not significantly better than 100g. of sugar.</a:t>
            </a:r>
          </a:p>
        </p:txBody>
      </p:sp>
    </p:spTree>
    <p:extLst>
      <p:ext uri="{BB962C8B-B14F-4D97-AF65-F5344CB8AC3E}">
        <p14:creationId xmlns:p14="http://schemas.microsoft.com/office/powerpoint/2010/main" val="86052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246664"/>
            <a:ext cx="8545349" cy="1143000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- </a:t>
            </a:r>
            <a:r>
              <a:rPr lang="en-US" sz="3100" dirty="0" smtClean="0">
                <a:latin typeface="+mn-lt"/>
                <a:ea typeface="ＭＳ Ｐゴシック" charset="0"/>
                <a:cs typeface="ＭＳ Ｐゴシック" charset="0"/>
              </a:rPr>
              <a:t>At the end of your experiment, you must communicate</a:t>
            </a:r>
            <a:br>
              <a:rPr lang="en-US" sz="3100" dirty="0" smtClean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sz="3100" dirty="0" smtClean="0">
                <a:latin typeface="+mn-lt"/>
                <a:ea typeface="ＭＳ Ｐゴシック" charset="0"/>
                <a:cs typeface="ＭＳ Ｐゴシック" charset="0"/>
              </a:rPr>
              <a:t>your findings with a conclusion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                  </a:t>
            </a:r>
            <a:r>
              <a:rPr lang="en-US" b="1" dirty="0" smtClean="0">
                <a:latin typeface="+mn-lt"/>
                <a:ea typeface="ＭＳ Ｐゴシック" charset="0"/>
                <a:cs typeface="ＭＳ Ｐゴシック" charset="0"/>
              </a:rPr>
              <a:t>Conclusion Checklist</a:t>
            </a:r>
            <a:endParaRPr lang="en-US" b="1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944825"/>
            <a:ext cx="7772400" cy="4114800"/>
          </a:xfrm>
        </p:spPr>
        <p:txBody>
          <a:bodyPr>
            <a:normAutofit lnSpcReduction="10000"/>
          </a:bodyPr>
          <a:lstStyle/>
          <a:p>
            <a:pPr lvl="1">
              <a:buFont typeface="Wingdings" charset="2"/>
              <a:buChar char="ü"/>
            </a:pPr>
            <a:r>
              <a:rPr lang="en-US" dirty="0"/>
              <a:t>What was the question/problem you were investigating?</a:t>
            </a:r>
            <a:endParaRPr lang="en-US" sz="2400" dirty="0"/>
          </a:p>
          <a:p>
            <a:pPr lvl="1">
              <a:buFont typeface="Wingdings" charset="2"/>
              <a:buChar char="ü"/>
            </a:pPr>
            <a:r>
              <a:rPr lang="en-US" dirty="0"/>
              <a:t>What was </a:t>
            </a:r>
            <a:r>
              <a:rPr lang="en-US" dirty="0" smtClean="0"/>
              <a:t>your </a:t>
            </a:r>
            <a:r>
              <a:rPr lang="en-US" dirty="0"/>
              <a:t>hypothesis?</a:t>
            </a:r>
            <a:endParaRPr lang="en-US" sz="2400" dirty="0"/>
          </a:p>
          <a:p>
            <a:pPr lvl="1">
              <a:buFont typeface="Wingdings" charset="2"/>
              <a:buChar char="ü"/>
            </a:pPr>
            <a:r>
              <a:rPr lang="en-US" dirty="0"/>
              <a:t>Is your hypothesis supported or unsupported by your data?</a:t>
            </a:r>
            <a:endParaRPr lang="en-US" sz="2400" dirty="0"/>
          </a:p>
          <a:p>
            <a:pPr lvl="1">
              <a:buFont typeface="Wingdings" charset="2"/>
              <a:buChar char="ü"/>
            </a:pPr>
            <a:r>
              <a:rPr lang="en-US" dirty="0"/>
              <a:t>What is the explanation for what happened in the experiment?</a:t>
            </a:r>
            <a:endParaRPr lang="en-US" sz="2400" dirty="0"/>
          </a:p>
          <a:p>
            <a:pPr lvl="1">
              <a:buFont typeface="Wingdings" charset="2"/>
              <a:buChar char="ü"/>
            </a:pPr>
            <a:r>
              <a:rPr lang="en-US" dirty="0"/>
              <a:t>What improvements would you make next time?</a:t>
            </a:r>
            <a:endParaRPr lang="en-US" sz="2400" dirty="0"/>
          </a:p>
          <a:p>
            <a:pPr>
              <a:buFont typeface="Wingdings" charset="2"/>
              <a:buChar char="ü"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 smtClean="0">
                <a:ea typeface="ＭＳ Ｐゴシック" charset="0"/>
              </a:rPr>
              <a:t>Scientific Method: Forming and Communicating Conclusion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cs typeface="+mj-cs"/>
              </a:rPr>
              <a:t>Conclusion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468" y="1295400"/>
            <a:ext cx="8658749" cy="5562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4400" b="0" dirty="0" smtClean="0">
                <a:cs typeface="+mn-cs"/>
              </a:rPr>
              <a:t>John’s hypothesis is unsupported so John rejects his hypothesis, but decides to re-test using sugar amounts between 50g. and 100g.</a:t>
            </a:r>
          </a:p>
        </p:txBody>
      </p:sp>
    </p:spTree>
    <p:extLst>
      <p:ext uri="{BB962C8B-B14F-4D97-AF65-F5344CB8AC3E}">
        <p14:creationId xmlns:p14="http://schemas.microsoft.com/office/powerpoint/2010/main" val="11638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1" dirty="0" smtClean="0">
                <a:solidFill>
                  <a:srgbClr val="000000"/>
                </a:solidFill>
                <a:cs typeface="+mj-cs"/>
              </a:rPr>
              <a:t>Conclusion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5756" y="1219200"/>
            <a:ext cx="7489817" cy="5562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4400" b="0" dirty="0" smtClean="0">
                <a:cs typeface="+mn-cs"/>
              </a:rPr>
              <a:t>John finds that 70g. of sugar produces the largest loaf.</a:t>
            </a:r>
          </a:p>
        </p:txBody>
      </p:sp>
    </p:spTree>
    <p:extLst>
      <p:ext uri="{BB962C8B-B14F-4D97-AF65-F5344CB8AC3E}">
        <p14:creationId xmlns:p14="http://schemas.microsoft.com/office/powerpoint/2010/main" val="146600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cs typeface="+mj-cs"/>
              </a:rPr>
              <a:t>Communicate the Results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8875218" cy="556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800" b="0" dirty="0" smtClean="0">
                <a:cs typeface="+mn-cs"/>
              </a:rPr>
              <a:t>John tells his grandmother about his findings and prepares to present his project in Science class.</a:t>
            </a:r>
          </a:p>
        </p:txBody>
      </p:sp>
    </p:spTree>
    <p:extLst>
      <p:ext uri="{BB962C8B-B14F-4D97-AF65-F5344CB8AC3E}">
        <p14:creationId xmlns:p14="http://schemas.microsoft.com/office/powerpoint/2010/main" val="12823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>
                <a:latin typeface="Calibri"/>
                <a:ea typeface="ＭＳ Ｐゴシック" charset="0"/>
              </a:rPr>
              <a:t>The Scientific </a:t>
            </a:r>
            <a:r>
              <a:rPr lang="en-US" sz="3600" b="1" dirty="0" smtClean="0">
                <a:latin typeface="Calibri"/>
                <a:ea typeface="ＭＳ Ｐゴシック" charset="0"/>
              </a:rPr>
              <a:t>Method: Making Observations</a:t>
            </a:r>
            <a:endParaRPr lang="en-US" sz="3600" b="1" dirty="0">
              <a:latin typeface="Calibri"/>
              <a:ea typeface="ＭＳ Ｐゴシック" charset="0"/>
            </a:endParaRPr>
          </a:p>
        </p:txBody>
      </p:sp>
      <p:sp>
        <p:nvSpPr>
          <p:cNvPr id="48138" name="Rectangle 10"/>
          <p:cNvSpPr>
            <a:spLocks noGrp="1" noChangeArrowheads="1"/>
          </p:cNvSpPr>
          <p:nvPr>
            <p:ph idx="1"/>
          </p:nvPr>
        </p:nvSpPr>
        <p:spPr>
          <a:xfrm>
            <a:off x="273050" y="1095375"/>
            <a:ext cx="5060950" cy="5574608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10000"/>
              </a:lnSpc>
            </a:pPr>
            <a:r>
              <a:rPr lang="en-US" sz="2800" dirty="0" smtClean="0">
                <a:ea typeface="ＭＳ Ｐゴシック" charset="0"/>
              </a:rPr>
              <a:t>An</a:t>
            </a:r>
            <a:r>
              <a:rPr lang="en-US" sz="2800" b="1" dirty="0" smtClean="0">
                <a:ea typeface="ＭＳ Ｐゴシック" charset="0"/>
              </a:rPr>
              <a:t> </a:t>
            </a:r>
            <a:r>
              <a:rPr lang="en-US" sz="2800" b="1" u="sng" dirty="0" smtClean="0">
                <a:ea typeface="ＭＳ Ｐゴシック" charset="0"/>
              </a:rPr>
              <a:t>observation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sz="2800" dirty="0" smtClean="0">
                <a:ea typeface="ＭＳ Ｐゴシック" charset="0"/>
              </a:rPr>
              <a:t>w</a:t>
            </a:r>
            <a:r>
              <a:rPr lang="en-US" sz="2800" dirty="0" smtClean="0">
                <a:latin typeface="Calibri"/>
                <a:ea typeface="ＭＳ Ｐゴシック" charset="0"/>
              </a:rPr>
              <a:t>hen </a:t>
            </a:r>
            <a:r>
              <a:rPr lang="en-US" sz="2800" dirty="0">
                <a:latin typeface="Calibri"/>
                <a:ea typeface="ＭＳ Ｐゴシック" charset="0"/>
              </a:rPr>
              <a:t>you use your senses to obtain </a:t>
            </a:r>
            <a:r>
              <a:rPr lang="en-US" sz="2800" dirty="0" smtClean="0">
                <a:latin typeface="Calibri"/>
                <a:ea typeface="ＭＳ Ｐゴシック" charset="0"/>
              </a:rPr>
              <a:t>information</a:t>
            </a:r>
            <a:r>
              <a:rPr lang="en-US" sz="2800" dirty="0" smtClean="0">
                <a:ea typeface="ＭＳ Ｐゴシック" charset="0"/>
              </a:rPr>
              <a:t>.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Calibri"/>
                <a:ea typeface="ＭＳ Ｐゴシック" charset="0"/>
              </a:rPr>
              <a:t>ex. </a:t>
            </a:r>
            <a:r>
              <a:rPr lang="en-US" sz="2800" dirty="0" smtClean="0">
                <a:latin typeface="Calibri"/>
                <a:ea typeface="ＭＳ Ｐゴシック" charset="0"/>
              </a:rPr>
              <a:t>Suppose you have some plants that </a:t>
            </a:r>
            <a:r>
              <a:rPr lang="en-US" sz="2800" dirty="0" smtClean="0">
                <a:latin typeface="Calibri"/>
                <a:ea typeface="ＭＳ Ｐゴシック" charset="0"/>
              </a:rPr>
              <a:t>are</a:t>
            </a:r>
            <a:r>
              <a:rPr lang="en-US" sz="2800" dirty="0" smtClean="0">
                <a:latin typeface="Calibri"/>
                <a:ea typeface="ＭＳ Ｐゴシック" charset="0"/>
              </a:rPr>
              <a:t> beginning to die. An observation can lead to a question: What is wrong with the plants? </a:t>
            </a:r>
            <a:endParaRPr lang="en-US" sz="2800" dirty="0" smtClean="0">
              <a:latin typeface="Calibri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ea typeface="ＭＳ Ｐゴシック" charset="0"/>
              </a:rPr>
              <a:t>There are 2 types of observations:</a:t>
            </a:r>
          </a:p>
          <a:p>
            <a:pPr lvl="2">
              <a:lnSpc>
                <a:spcPct val="110000"/>
              </a:lnSpc>
            </a:pPr>
            <a:r>
              <a:rPr lang="en-US" sz="2800" b="1" u="sng" dirty="0" smtClean="0">
                <a:ea typeface="ＭＳ Ｐゴシック" charset="0"/>
              </a:rPr>
              <a:t>Quantitative</a:t>
            </a:r>
            <a:r>
              <a:rPr lang="en-US" sz="2800" dirty="0" smtClean="0">
                <a:ea typeface="ＭＳ Ｐゴシック" charset="0"/>
              </a:rPr>
              <a:t>: involve numbers and measurements</a:t>
            </a:r>
          </a:p>
          <a:p>
            <a:pPr lvl="2">
              <a:lnSpc>
                <a:spcPct val="110000"/>
              </a:lnSpc>
            </a:pPr>
            <a:r>
              <a:rPr lang="en-US" sz="2800" b="1" u="sng" dirty="0" smtClean="0">
                <a:ea typeface="ＭＳ Ｐゴシック" charset="0"/>
              </a:rPr>
              <a:t>Qualitative</a:t>
            </a:r>
            <a:r>
              <a:rPr lang="en-US" sz="2800" b="1" dirty="0" smtClean="0">
                <a:ea typeface="ＭＳ Ｐゴシック" charset="0"/>
              </a:rPr>
              <a:t>: </a:t>
            </a:r>
            <a:r>
              <a:rPr lang="en-US" sz="2800" dirty="0" smtClean="0">
                <a:ea typeface="ＭＳ Ｐゴシック" charset="0"/>
              </a:rPr>
              <a:t>use your 5 senses</a:t>
            </a:r>
          </a:p>
          <a:p>
            <a:pPr lvl="2">
              <a:lnSpc>
                <a:spcPct val="110000"/>
              </a:lnSpc>
            </a:pPr>
            <a:endParaRPr lang="en-US" sz="2800" dirty="0">
              <a:latin typeface="Calibri"/>
              <a:ea typeface="ＭＳ Ｐゴシック" charset="0"/>
            </a:endParaRPr>
          </a:p>
          <a:p>
            <a:pPr indent="0">
              <a:lnSpc>
                <a:spcPct val="110000"/>
              </a:lnSpc>
            </a:pPr>
            <a:endParaRPr lang="en-US" sz="4000" dirty="0">
              <a:latin typeface="Calibri"/>
              <a:ea typeface="ＭＳ Ｐゴシック" charset="0"/>
            </a:endParaRP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  <p:pic>
        <p:nvPicPr>
          <p:cNvPr id="40965" name="Picture 12" descr="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53" y="1371600"/>
            <a:ext cx="335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3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title"/>
          </p:nvPr>
        </p:nvSpPr>
        <p:spPr>
          <a:xfrm>
            <a:off x="98637" y="15729"/>
            <a:ext cx="888970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Calibri"/>
                <a:ea typeface="ＭＳ Ｐゴシック" charset="0"/>
              </a:rPr>
              <a:t>The Scientific </a:t>
            </a:r>
            <a:r>
              <a:rPr lang="en-US" sz="3600" b="1" dirty="0" smtClean="0">
                <a:latin typeface="Calibri"/>
                <a:ea typeface="ＭＳ Ｐゴシック" charset="0"/>
              </a:rPr>
              <a:t>Method:  </a:t>
            </a:r>
            <a:r>
              <a:rPr lang="en-US" sz="3600" b="1" dirty="0">
                <a:latin typeface="Calibri"/>
                <a:ea typeface="ＭＳ Ｐゴシック" charset="0"/>
              </a:rPr>
              <a:t>M</a:t>
            </a:r>
            <a:r>
              <a:rPr lang="en-US" sz="3600" b="1" dirty="0" smtClean="0">
                <a:latin typeface="Calibri"/>
                <a:ea typeface="ＭＳ Ｐゴシック" charset="0"/>
              </a:rPr>
              <a:t>aking Observations</a:t>
            </a:r>
            <a:endParaRPr lang="en-US" sz="3600" b="1" dirty="0">
              <a:latin typeface="Calibri"/>
              <a:ea typeface="ＭＳ Ｐゴシック" charset="0"/>
            </a:endParaRPr>
          </a:p>
        </p:txBody>
      </p:sp>
      <p:sp>
        <p:nvSpPr>
          <p:cNvPr id="48138" name="Rectangle 10"/>
          <p:cNvSpPr>
            <a:spLocks noGrp="1" noChangeArrowheads="1"/>
          </p:cNvSpPr>
          <p:nvPr>
            <p:ph idx="1"/>
          </p:nvPr>
        </p:nvSpPr>
        <p:spPr>
          <a:xfrm>
            <a:off x="273050" y="885782"/>
            <a:ext cx="8407046" cy="5268387"/>
          </a:xfrm>
        </p:spPr>
        <p:txBody>
          <a:bodyPr>
            <a:normAutofit/>
          </a:bodyPr>
          <a:lstStyle/>
          <a:p>
            <a:pPr lvl="1" indent="0" eaLnBrk="1" hangingPunct="1">
              <a:lnSpc>
                <a:spcPct val="110000"/>
              </a:lnSpc>
              <a:buNone/>
            </a:pPr>
            <a:r>
              <a:rPr lang="en-US" sz="3200" b="1" dirty="0" smtClean="0">
                <a:latin typeface="Calibri"/>
                <a:ea typeface="ＭＳ Ｐゴシック" charset="0"/>
              </a:rPr>
              <a:t>            Observations </a:t>
            </a:r>
            <a:r>
              <a:rPr lang="en-US" sz="3200" b="1" dirty="0" err="1" smtClean="0">
                <a:latin typeface="Calibri"/>
                <a:ea typeface="ＭＳ Ｐゴシック" charset="0"/>
              </a:rPr>
              <a:t>vs</a:t>
            </a:r>
            <a:r>
              <a:rPr lang="en-US" sz="3200" b="1" dirty="0" smtClean="0">
                <a:latin typeface="Calibri"/>
                <a:ea typeface="ＭＳ Ｐゴシック" charset="0"/>
              </a:rPr>
              <a:t> Inferences</a:t>
            </a:r>
            <a:endParaRPr lang="en-US" sz="4400" b="1" dirty="0">
              <a:ea typeface="ＭＳ Ｐゴシック" charset="0"/>
            </a:endParaRPr>
          </a:p>
          <a:p>
            <a:pPr marL="516636" lvl="1" indent="-342900" eaLnBrk="1" hangingPunct="1">
              <a:lnSpc>
                <a:spcPct val="110000"/>
              </a:lnSpc>
              <a:buFont typeface="Wingdings" charset="2"/>
              <a:buChar char="§"/>
            </a:pPr>
            <a:r>
              <a:rPr lang="en-US" sz="2400" b="1" u="sng" dirty="0" smtClean="0">
                <a:ea typeface="ＭＳ Ｐゴシック" charset="0"/>
              </a:rPr>
              <a:t>Inference</a:t>
            </a:r>
            <a:r>
              <a:rPr lang="en-US" sz="2400" b="1" dirty="0" smtClean="0">
                <a:ea typeface="ＭＳ Ｐゴシック" charset="0"/>
              </a:rPr>
              <a:t>: </a:t>
            </a:r>
            <a:r>
              <a:rPr lang="en-US" sz="2400" b="0" dirty="0" smtClean="0"/>
              <a:t>Making </a:t>
            </a:r>
            <a:r>
              <a:rPr lang="en-US" sz="2400" b="0" dirty="0"/>
              <a:t>a mental judgment based on </a:t>
            </a:r>
            <a:r>
              <a:rPr lang="en-US" sz="2400" b="0" dirty="0" smtClean="0"/>
              <a:t>observations</a:t>
            </a:r>
            <a:r>
              <a:rPr lang="en-US" sz="2400" b="0" dirty="0"/>
              <a:t>;</a:t>
            </a:r>
            <a:r>
              <a:rPr lang="en-US" sz="2400" b="0" dirty="0" smtClean="0"/>
              <a:t> cannot </a:t>
            </a:r>
            <a:r>
              <a:rPr lang="en-US" sz="2400" b="0" dirty="0"/>
              <a:t>be directly </a:t>
            </a:r>
            <a:r>
              <a:rPr lang="en-US" sz="2400" b="0" dirty="0" smtClean="0"/>
              <a:t>observed</a:t>
            </a:r>
            <a:r>
              <a:rPr lang="en-US" sz="2400" dirty="0" smtClean="0">
                <a:ea typeface="ＭＳ Ｐゴシック" charset="0"/>
              </a:rPr>
              <a:t>; not a fact</a:t>
            </a:r>
          </a:p>
          <a:p>
            <a:pPr marL="1373886" lvl="3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400" b="0" dirty="0" smtClean="0">
                <a:ea typeface="ＭＳ Ｐゴシック" charset="0"/>
              </a:rPr>
              <a:t>Can only be used in the conclusion of a lab </a:t>
            </a:r>
          </a:p>
          <a:p>
            <a:pPr lvl="3">
              <a:lnSpc>
                <a:spcPct val="110000"/>
              </a:lnSpc>
            </a:pPr>
            <a:endParaRPr lang="en-US" sz="2400" dirty="0">
              <a:ea typeface="ＭＳ Ｐゴシック" charset="0"/>
            </a:endParaRPr>
          </a:p>
          <a:p>
            <a:pPr lvl="1" indent="0" eaLnBrk="1" hangingPunct="1">
              <a:lnSpc>
                <a:spcPct val="110000"/>
              </a:lnSpc>
            </a:pPr>
            <a:endParaRPr lang="en-US" sz="3600" dirty="0">
              <a:latin typeface="Calibri"/>
              <a:ea typeface="ＭＳ Ｐゴシック" charset="0"/>
            </a:endParaRP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418991" y="2943647"/>
            <a:ext cx="3925888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u="sng" dirty="0" smtClean="0">
                <a:latin typeface="Calibri"/>
              </a:rPr>
              <a:t>Observations</a:t>
            </a:r>
            <a:endParaRPr lang="en-US" sz="2400" dirty="0" smtClean="0">
              <a:latin typeface="Calibri"/>
            </a:endParaRPr>
          </a:p>
          <a:p>
            <a:pPr>
              <a:buFont typeface="Arial"/>
              <a:buChar char="•"/>
              <a:defRPr/>
            </a:pPr>
            <a:r>
              <a:rPr lang="en-US" sz="2400" b="0" dirty="0" smtClean="0">
                <a:latin typeface="Calibri"/>
              </a:rPr>
              <a:t>That plant is extremely wilted.</a:t>
            </a:r>
          </a:p>
          <a:p>
            <a:pPr>
              <a:buFont typeface="Arial"/>
              <a:buChar char="•"/>
              <a:defRPr/>
            </a:pPr>
            <a:endParaRPr lang="en-US" sz="2400" b="0" dirty="0" smtClean="0">
              <a:latin typeface="Calibri"/>
            </a:endParaRPr>
          </a:p>
          <a:p>
            <a:pPr>
              <a:buFont typeface="Arial"/>
              <a:buChar char="•"/>
              <a:defRPr/>
            </a:pPr>
            <a:r>
              <a:rPr lang="en-US" sz="2400" b="0" dirty="0" smtClean="0">
                <a:latin typeface="Calibri"/>
              </a:rPr>
              <a:t>The car stopped running</a:t>
            </a:r>
          </a:p>
          <a:p>
            <a:pPr>
              <a:buFont typeface="Arial"/>
              <a:buChar char="•"/>
              <a:defRPr/>
            </a:pPr>
            <a:endParaRPr lang="en-US" sz="2400" b="0" dirty="0" smtClean="0">
              <a:latin typeface="Calibri"/>
            </a:endParaRPr>
          </a:p>
          <a:p>
            <a:pPr>
              <a:buFont typeface="Arial"/>
              <a:buChar char="•"/>
              <a:defRPr/>
            </a:pPr>
            <a:r>
              <a:rPr lang="en-US" sz="2400" b="0" dirty="0" smtClean="0">
                <a:latin typeface="Calibri"/>
              </a:rPr>
              <a:t>The Sox are leading their division</a:t>
            </a:r>
            <a:endParaRPr lang="en-US" sz="2400" b="0" dirty="0">
              <a:latin typeface="Calibri"/>
            </a:endParaRPr>
          </a:p>
        </p:txBody>
      </p:sp>
      <p:sp>
        <p:nvSpPr>
          <p:cNvPr id="7" name="Rectangle 4"/>
          <p:cNvSpPr txBox="1">
            <a:spLocks noRot="1" noChangeArrowheads="1"/>
          </p:cNvSpPr>
          <p:nvPr/>
        </p:nvSpPr>
        <p:spPr>
          <a:xfrm>
            <a:off x="4919663" y="2943647"/>
            <a:ext cx="3925887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halkboard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u="sng" dirty="0" smtClean="0">
                <a:latin typeface="Calibri"/>
              </a:rPr>
              <a:t>Inferences</a:t>
            </a:r>
            <a:endParaRPr lang="en-US" sz="2400" dirty="0" smtClean="0">
              <a:latin typeface="Calibri"/>
            </a:endParaRPr>
          </a:p>
          <a:p>
            <a:pPr>
              <a:buFont typeface="Arial"/>
              <a:buChar char="•"/>
              <a:defRPr/>
            </a:pPr>
            <a:r>
              <a:rPr lang="en-US" sz="2400" b="0" dirty="0" smtClean="0">
                <a:latin typeface="Calibri"/>
              </a:rPr>
              <a:t>That plant is extremely wilted due to a lack of water.</a:t>
            </a:r>
          </a:p>
          <a:p>
            <a:pPr>
              <a:buFont typeface="Arial"/>
              <a:buChar char="•"/>
              <a:defRPr/>
            </a:pPr>
            <a:r>
              <a:rPr lang="en-US" sz="2400" b="0" dirty="0" smtClean="0">
                <a:latin typeface="Calibri"/>
              </a:rPr>
              <a:t>The car stopped running because it was out of gas.</a:t>
            </a:r>
          </a:p>
          <a:p>
            <a:pPr>
              <a:buFont typeface="Arial"/>
              <a:buChar char="•"/>
              <a:defRPr/>
            </a:pPr>
            <a:r>
              <a:rPr lang="en-US" sz="2400" b="0" dirty="0" smtClean="0">
                <a:latin typeface="Calibri"/>
              </a:rPr>
              <a:t>The Sox are leading their division because they are playing well right now.</a:t>
            </a:r>
            <a:endParaRPr lang="en-US" sz="2400" b="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7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title"/>
          </p:nvPr>
        </p:nvSpPr>
        <p:spPr>
          <a:xfrm>
            <a:off x="147956" y="274638"/>
            <a:ext cx="881572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>
                <a:latin typeface="Calibri"/>
                <a:ea typeface="ＭＳ Ｐゴシック" charset="0"/>
              </a:rPr>
              <a:t>The Scientific </a:t>
            </a:r>
            <a:r>
              <a:rPr lang="en-US" sz="3600" b="1" dirty="0" smtClean="0">
                <a:latin typeface="Calibri"/>
                <a:ea typeface="ＭＳ Ｐゴシック" charset="0"/>
              </a:rPr>
              <a:t>Method: Developing a Hypothesis  </a:t>
            </a:r>
            <a:endParaRPr lang="en-US" sz="3600" b="1" dirty="0">
              <a:latin typeface="Calibri"/>
              <a:ea typeface="ＭＳ Ｐゴシック" charset="0"/>
            </a:endParaRPr>
          </a:p>
        </p:txBody>
      </p:sp>
      <p:sp>
        <p:nvSpPr>
          <p:cNvPr id="51209" name="Rectangle 9"/>
          <p:cNvSpPr>
            <a:spLocks noGrp="1" noChangeArrowheads="1"/>
          </p:cNvSpPr>
          <p:nvPr>
            <p:ph idx="1"/>
          </p:nvPr>
        </p:nvSpPr>
        <p:spPr>
          <a:xfrm>
            <a:off x="376784" y="1356189"/>
            <a:ext cx="8205528" cy="52398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Calibri"/>
                <a:ea typeface="ＭＳ Ｐゴシック" charset="0"/>
              </a:rPr>
              <a:t>A </a:t>
            </a:r>
            <a:r>
              <a:rPr lang="en-US" sz="3200" b="1" u="sng" dirty="0" smtClean="0">
                <a:latin typeface="Calibri"/>
                <a:ea typeface="ＭＳ Ｐゴシック" charset="0"/>
              </a:rPr>
              <a:t>hypothesis</a:t>
            </a:r>
            <a:r>
              <a:rPr lang="en-US" dirty="0" smtClean="0">
                <a:latin typeface="Calibri"/>
                <a:ea typeface="ＭＳ Ｐゴシック" charset="0"/>
              </a:rPr>
              <a:t>: </a:t>
            </a:r>
            <a:r>
              <a:rPr lang="en-US" sz="3200" dirty="0" smtClean="0">
                <a:latin typeface="Calibri"/>
                <a:ea typeface="ＭＳ Ｐゴシック" charset="0"/>
              </a:rPr>
              <a:t>an </a:t>
            </a:r>
            <a:r>
              <a:rPr lang="en-US" sz="3200" dirty="0" smtClean="0">
                <a:latin typeface="Calibri"/>
                <a:ea typeface="ＭＳ Ｐゴシック" charset="0"/>
              </a:rPr>
              <a:t>educated </a:t>
            </a:r>
            <a:r>
              <a:rPr lang="en-US" dirty="0" smtClean="0">
                <a:latin typeface="Calibri"/>
                <a:ea typeface="ＭＳ Ｐゴシック" charset="0"/>
              </a:rPr>
              <a:t>guess (inference) </a:t>
            </a:r>
            <a:r>
              <a:rPr lang="en-US" dirty="0" smtClean="0">
                <a:latin typeface="Calibri"/>
                <a:ea typeface="ＭＳ Ｐゴシック" charset="0"/>
              </a:rPr>
              <a:t>that tries to explain </a:t>
            </a:r>
            <a:r>
              <a:rPr lang="en-US" dirty="0" smtClean="0">
                <a:latin typeface="Calibri"/>
                <a:ea typeface="ＭＳ Ｐゴシック" charset="0"/>
              </a:rPr>
              <a:t>a scientific observation, question</a:t>
            </a:r>
            <a:r>
              <a:rPr lang="en-US" dirty="0" smtClean="0">
                <a:latin typeface="Calibri"/>
                <a:ea typeface="ＭＳ Ｐゴシック" charset="0"/>
              </a:rPr>
              <a:t> or </a:t>
            </a:r>
            <a:r>
              <a:rPr lang="en-US" dirty="0" smtClean="0">
                <a:latin typeface="Calibri"/>
                <a:ea typeface="ＭＳ Ｐゴシック" charset="0"/>
              </a:rPr>
              <a:t>problem </a:t>
            </a:r>
            <a:r>
              <a:rPr lang="en-US" dirty="0" smtClean="0">
                <a:latin typeface="Calibri"/>
                <a:ea typeface="ＭＳ Ｐゴシック" charset="0"/>
              </a:rPr>
              <a:t>and must be </a:t>
            </a:r>
            <a:r>
              <a:rPr lang="en-US" dirty="0" smtClean="0">
                <a:latin typeface="Calibri"/>
                <a:ea typeface="ＭＳ Ｐゴシック" charset="0"/>
              </a:rPr>
              <a:t>testable; a </a:t>
            </a:r>
            <a:r>
              <a:rPr lang="en-US" dirty="0" smtClean="0">
                <a:latin typeface="Calibri"/>
                <a:ea typeface="ＭＳ Ｐゴシック" charset="0"/>
              </a:rPr>
              <a:t>testable </a:t>
            </a:r>
            <a:r>
              <a:rPr lang="en-US" dirty="0" smtClean="0">
                <a:latin typeface="Calibri"/>
                <a:ea typeface="ＭＳ Ｐゴシック" charset="0"/>
              </a:rPr>
              <a:t>inference</a:t>
            </a:r>
            <a:endParaRPr lang="en-US" dirty="0" smtClean="0">
              <a:latin typeface="Calibri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Calibri"/>
                <a:ea typeface="ＭＳ Ｐゴシック" charset="0"/>
              </a:rPr>
              <a:t>Ex. You </a:t>
            </a:r>
            <a:r>
              <a:rPr lang="en-US" sz="2400" dirty="0">
                <a:latin typeface="Calibri"/>
                <a:ea typeface="ＭＳ Ｐゴシック" charset="0"/>
              </a:rPr>
              <a:t>guess that the </a:t>
            </a:r>
            <a:r>
              <a:rPr lang="en-US" sz="2400" dirty="0" smtClean="0">
                <a:latin typeface="Calibri"/>
                <a:ea typeface="ＭＳ Ｐゴシック" charset="0"/>
              </a:rPr>
              <a:t>plants </a:t>
            </a:r>
            <a:r>
              <a:rPr lang="en-US" sz="2400" dirty="0">
                <a:latin typeface="Calibri"/>
                <a:ea typeface="ＭＳ Ｐゴシック" charset="0"/>
              </a:rPr>
              <a:t>needs </a:t>
            </a:r>
            <a:r>
              <a:rPr lang="en-US" sz="2400" dirty="0" smtClean="0">
                <a:latin typeface="Calibri"/>
                <a:ea typeface="ＭＳ Ｐゴシック" charset="0"/>
              </a:rPr>
              <a:t>more water. You </a:t>
            </a:r>
            <a:r>
              <a:rPr lang="en-US" sz="2400" dirty="0">
                <a:latin typeface="Calibri"/>
                <a:ea typeface="ＭＳ Ｐゴシック" charset="0"/>
              </a:rPr>
              <a:t>can test your hypothesis by </a:t>
            </a:r>
            <a:r>
              <a:rPr lang="en-US" sz="2400" dirty="0" smtClean="0">
                <a:latin typeface="Calibri"/>
                <a:ea typeface="ＭＳ Ｐゴシック" charset="0"/>
              </a:rPr>
              <a:t>giving the plants different amounts of water. </a:t>
            </a:r>
            <a:r>
              <a:rPr lang="en-US" sz="2400" dirty="0">
                <a:latin typeface="Calibri"/>
                <a:ea typeface="ＭＳ Ｐゴシック" charset="0"/>
              </a:rPr>
              <a:t>If the </a:t>
            </a:r>
            <a:r>
              <a:rPr lang="en-US" sz="2400" dirty="0" smtClean="0">
                <a:latin typeface="Calibri"/>
                <a:ea typeface="ＭＳ Ｐゴシック" charset="0"/>
              </a:rPr>
              <a:t>plants becomes healthier with more water, </a:t>
            </a:r>
            <a:r>
              <a:rPr lang="en-US" sz="2400" dirty="0">
                <a:latin typeface="Calibri"/>
                <a:ea typeface="ＭＳ Ｐゴシック" charset="0"/>
              </a:rPr>
              <a:t>you can be fairly certain that your hypothesis is </a:t>
            </a:r>
            <a:r>
              <a:rPr lang="en-US" sz="2400" dirty="0" smtClean="0">
                <a:latin typeface="Calibri"/>
                <a:ea typeface="ＭＳ Ｐゴシック" charset="0"/>
              </a:rPr>
              <a:t>supported.</a:t>
            </a:r>
            <a:endParaRPr lang="en-US" sz="2400" dirty="0" smtClean="0">
              <a:latin typeface="Calibri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Calibri"/>
                <a:ea typeface="ＭＳ Ｐゴシック" charset="0"/>
              </a:rPr>
              <a:t> </a:t>
            </a:r>
            <a:r>
              <a:rPr lang="en-US" dirty="0" smtClean="0">
                <a:latin typeface="Calibri"/>
                <a:ea typeface="ＭＳ Ｐゴシック" charset="0"/>
              </a:rPr>
              <a:t>Hypotheses are written </a:t>
            </a:r>
            <a:r>
              <a:rPr lang="en-US" sz="3200" dirty="0" smtClean="0">
                <a:latin typeface="Calibri"/>
                <a:ea typeface="ＭＳ Ｐゴシック" charset="0"/>
              </a:rPr>
              <a:t>as an “if…then…” statement</a:t>
            </a:r>
          </a:p>
          <a:p>
            <a:pPr lvl="2">
              <a:lnSpc>
                <a:spcPct val="120000"/>
              </a:lnSpc>
            </a:pPr>
            <a:r>
              <a:rPr lang="en-US" sz="2800" dirty="0" smtClean="0">
                <a:latin typeface="Calibri"/>
                <a:ea typeface="ＭＳ Ｐゴシック" charset="0"/>
              </a:rPr>
              <a:t>Ex </a:t>
            </a:r>
            <a:r>
              <a:rPr lang="en-US" sz="2800" u="sng" dirty="0" smtClean="0">
                <a:latin typeface="Calibri"/>
                <a:ea typeface="ＭＳ Ｐゴシック" charset="0"/>
              </a:rPr>
              <a:t>If</a:t>
            </a:r>
            <a:r>
              <a:rPr lang="en-US" sz="2800" dirty="0" smtClean="0">
                <a:latin typeface="Calibri"/>
                <a:ea typeface="ＭＳ Ｐゴシック" charset="0"/>
              </a:rPr>
              <a:t> I </a:t>
            </a:r>
            <a:r>
              <a:rPr lang="en-US" sz="2800" dirty="0" smtClean="0">
                <a:latin typeface="Calibri"/>
                <a:ea typeface="ＭＳ Ｐゴシック" charset="0"/>
              </a:rPr>
              <a:t>give the plants more water </a:t>
            </a:r>
            <a:r>
              <a:rPr lang="en-US" sz="2800" u="sng" dirty="0" smtClean="0">
                <a:latin typeface="Calibri"/>
                <a:ea typeface="ＭＳ Ｐゴシック" charset="0"/>
              </a:rPr>
              <a:t>then</a:t>
            </a:r>
            <a:r>
              <a:rPr lang="en-US" sz="2800" dirty="0" smtClean="0">
                <a:latin typeface="Calibri"/>
                <a:ea typeface="ＭＳ Ｐゴシック" charset="0"/>
              </a:rPr>
              <a:t> they will be healthier.</a:t>
            </a:r>
            <a:endParaRPr lang="en-US" sz="2800" dirty="0">
              <a:latin typeface="Calibri"/>
              <a:ea typeface="ＭＳ Ｐゴシック" charset="0"/>
            </a:endParaRPr>
          </a:p>
          <a:p>
            <a:pPr lvl="2" eaLnBrk="1" hangingPunct="1">
              <a:lnSpc>
                <a:spcPct val="120000"/>
              </a:lnSpc>
            </a:pPr>
            <a:endParaRPr lang="en-US" sz="2400" dirty="0">
              <a:latin typeface="Calibri"/>
              <a:ea typeface="ＭＳ Ｐゴシック" charset="0"/>
            </a:endParaRPr>
          </a:p>
          <a:p>
            <a:pPr marL="0" indent="0" eaLnBrk="1" hangingPunct="1">
              <a:lnSpc>
                <a:spcPct val="120000"/>
              </a:lnSpc>
            </a:pPr>
            <a:endParaRPr lang="en-US" sz="2400" dirty="0">
              <a:latin typeface="Calibri"/>
              <a:ea typeface="ＭＳ Ｐゴシック" charset="0"/>
            </a:endParaRPr>
          </a:p>
        </p:txBody>
      </p:sp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273878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title"/>
          </p:nvPr>
        </p:nvSpPr>
        <p:spPr>
          <a:xfrm>
            <a:off x="1" y="274638"/>
            <a:ext cx="923659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Calibri"/>
                <a:ea typeface="ＭＳ Ｐゴシック" charset="0"/>
              </a:rPr>
              <a:t>The Scientific Method: Develop a Controlled Experiment</a:t>
            </a:r>
            <a:endParaRPr lang="en-US" sz="2800" b="1" dirty="0">
              <a:latin typeface="Calibri"/>
              <a:ea typeface="ＭＳ Ｐゴシック" charset="0"/>
            </a:endParaRPr>
          </a:p>
        </p:txBody>
      </p:sp>
      <p:sp>
        <p:nvSpPr>
          <p:cNvPr id="52233" name="Rectangle 9"/>
          <p:cNvSpPr>
            <a:spLocks noGrp="1" noChangeArrowheads="1"/>
          </p:cNvSpPr>
          <p:nvPr>
            <p:ph idx="1"/>
          </p:nvPr>
        </p:nvSpPr>
        <p:spPr>
          <a:xfrm>
            <a:off x="498177" y="1303559"/>
            <a:ext cx="8240244" cy="57573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Calibri"/>
                <a:ea typeface="ＭＳ Ｐゴシック" charset="0"/>
              </a:rPr>
              <a:t>An</a:t>
            </a:r>
            <a:r>
              <a:rPr lang="en-US" sz="3200" b="1" dirty="0">
                <a:latin typeface="Calibri"/>
                <a:ea typeface="ＭＳ Ｐゴシック" charset="0"/>
              </a:rPr>
              <a:t> </a:t>
            </a:r>
            <a:r>
              <a:rPr lang="en-US" sz="3200" b="1" u="sng" dirty="0" smtClean="0">
                <a:latin typeface="Calibri"/>
                <a:ea typeface="ＭＳ Ｐゴシック" charset="0"/>
              </a:rPr>
              <a:t>experiment/investigation</a:t>
            </a:r>
            <a:r>
              <a:rPr lang="en-US" dirty="0" smtClean="0">
                <a:latin typeface="Calibri"/>
                <a:ea typeface="ＭＳ Ｐゴシック" charset="0"/>
              </a:rPr>
              <a:t>: </a:t>
            </a:r>
            <a:r>
              <a:rPr lang="en-US" sz="3200" dirty="0" smtClean="0">
                <a:latin typeface="Calibri"/>
                <a:ea typeface="ＭＳ Ｐゴシック" charset="0"/>
              </a:rPr>
              <a:t>a </a:t>
            </a:r>
            <a:r>
              <a:rPr lang="en-US" sz="3200" dirty="0">
                <a:latin typeface="Calibri"/>
                <a:ea typeface="ＭＳ Ｐゴシック" charset="0"/>
              </a:rPr>
              <a:t>procedure that is used to test a </a:t>
            </a:r>
            <a:r>
              <a:rPr lang="en-US" sz="3200" dirty="0" smtClean="0">
                <a:latin typeface="Calibri"/>
                <a:ea typeface="ＭＳ Ｐゴシック" charset="0"/>
              </a:rPr>
              <a:t>hypothesis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</a:rPr>
              <a:t>When you design experiments, you deal with </a:t>
            </a:r>
            <a:r>
              <a:rPr lang="en-US" b="1" u="sng" dirty="0">
                <a:ea typeface="ＭＳ Ｐゴシック" charset="0"/>
              </a:rPr>
              <a:t>variables</a:t>
            </a:r>
            <a:r>
              <a:rPr lang="en-US" dirty="0">
                <a:ea typeface="ＭＳ Ｐゴシック" charset="0"/>
              </a:rPr>
              <a:t>: factors that change in an experiment</a:t>
            </a:r>
          </a:p>
          <a:p>
            <a:pPr lvl="2">
              <a:lnSpc>
                <a:spcPct val="110000"/>
              </a:lnSpc>
            </a:pPr>
            <a:r>
              <a:rPr lang="en-US" sz="2800" dirty="0" smtClean="0">
                <a:latin typeface="Calibri"/>
                <a:ea typeface="ＭＳ Ｐゴシック" charset="0"/>
              </a:rPr>
              <a:t>2 </a:t>
            </a:r>
            <a:r>
              <a:rPr lang="en-US" sz="2800" dirty="0" smtClean="0">
                <a:latin typeface="Calibri"/>
                <a:ea typeface="ＭＳ Ｐゴシック" charset="0"/>
              </a:rPr>
              <a:t>types of variables:</a:t>
            </a:r>
          </a:p>
          <a:p>
            <a:pPr lvl="4">
              <a:lnSpc>
                <a:spcPct val="110000"/>
              </a:lnSpc>
            </a:pPr>
            <a:r>
              <a:rPr lang="en-US" sz="2600" b="1" u="sng" dirty="0" smtClean="0">
                <a:latin typeface="Calibri"/>
                <a:ea typeface="ＭＳ Ｐゴシック" charset="0"/>
              </a:rPr>
              <a:t>Independent variable </a:t>
            </a:r>
            <a:r>
              <a:rPr lang="en-US" sz="2600" b="1" dirty="0" smtClean="0">
                <a:latin typeface="Calibri"/>
                <a:ea typeface="ＭＳ Ｐゴシック" charset="0"/>
              </a:rPr>
              <a:t>(manipulated variable): </a:t>
            </a:r>
            <a:r>
              <a:rPr lang="en-US" sz="2600" dirty="0" smtClean="0">
                <a:latin typeface="Calibri"/>
                <a:ea typeface="ＭＳ Ｐゴシック" charset="0"/>
              </a:rPr>
              <a:t>the factor that the experimenter changes during the experiment;  If you are the experimenter you say it’s the variable “I” change </a:t>
            </a:r>
          </a:p>
          <a:p>
            <a:pPr lvl="5">
              <a:lnSpc>
                <a:spcPct val="110000"/>
              </a:lnSpc>
            </a:pPr>
            <a:r>
              <a:rPr lang="en-US" sz="2600" dirty="0" smtClean="0">
                <a:latin typeface="Calibri"/>
                <a:ea typeface="ＭＳ Ｐゴシック" charset="0"/>
              </a:rPr>
              <a:t>The independent variable will determine your experimental groups.</a:t>
            </a:r>
          </a:p>
          <a:p>
            <a:pPr lvl="4">
              <a:lnSpc>
                <a:spcPct val="110000"/>
              </a:lnSpc>
            </a:pPr>
            <a:r>
              <a:rPr lang="en-US" sz="2600" b="1" u="sng" dirty="0" smtClean="0">
                <a:latin typeface="Calibri"/>
                <a:ea typeface="ＭＳ Ｐゴシック" charset="0"/>
              </a:rPr>
              <a:t>Dependent variable </a:t>
            </a:r>
            <a:r>
              <a:rPr lang="en-US" sz="2600" b="1" dirty="0" smtClean="0">
                <a:latin typeface="Calibri"/>
                <a:ea typeface="ＭＳ Ｐゴシック" charset="0"/>
              </a:rPr>
              <a:t>(responding variable): </a:t>
            </a:r>
            <a:r>
              <a:rPr lang="en-US" sz="2600" dirty="0" smtClean="0">
                <a:latin typeface="Calibri"/>
                <a:ea typeface="ＭＳ Ｐゴシック" charset="0"/>
              </a:rPr>
              <a:t>factor that changes in response to the independent variable;  experimenter makes observations of this </a:t>
            </a:r>
            <a:r>
              <a:rPr lang="en-US" sz="2600" dirty="0" smtClean="0">
                <a:latin typeface="Calibri"/>
                <a:ea typeface="ＭＳ Ｐゴシック" charset="0"/>
              </a:rPr>
              <a:t>variable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A </a:t>
            </a:r>
            <a:r>
              <a:rPr lang="en-US" sz="3600" b="1" dirty="0"/>
              <a:t>controlled experiment: </a:t>
            </a:r>
            <a:r>
              <a:rPr lang="en-US" sz="3600" dirty="0"/>
              <a:t>an experiment that contains only </a:t>
            </a:r>
            <a:r>
              <a:rPr lang="en-US" sz="3600" u="sng" dirty="0"/>
              <a:t>one independent variable</a:t>
            </a:r>
            <a:r>
              <a:rPr lang="en-US" sz="3600" dirty="0" smtClean="0"/>
              <a:t>.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10905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title"/>
          </p:nvPr>
        </p:nvSpPr>
        <p:spPr>
          <a:xfrm>
            <a:off x="1" y="274638"/>
            <a:ext cx="923659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Calibri"/>
                <a:ea typeface="ＭＳ Ｐゴシック" charset="0"/>
              </a:rPr>
              <a:t>The Scientific Method: Develop a Controlled Experiment</a:t>
            </a:r>
            <a:endParaRPr lang="en-US" sz="2800" b="1" dirty="0">
              <a:latin typeface="Calibri"/>
              <a:ea typeface="ＭＳ Ｐゴシック" charset="0"/>
            </a:endParaRPr>
          </a:p>
        </p:txBody>
      </p:sp>
      <p:sp>
        <p:nvSpPr>
          <p:cNvPr id="52233" name="Rectangle 9"/>
          <p:cNvSpPr>
            <a:spLocks noGrp="1" noChangeArrowheads="1"/>
          </p:cNvSpPr>
          <p:nvPr>
            <p:ph idx="1"/>
          </p:nvPr>
        </p:nvSpPr>
        <p:spPr>
          <a:xfrm>
            <a:off x="498177" y="1303559"/>
            <a:ext cx="8240244" cy="57573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>
                <a:latin typeface="Calibri"/>
                <a:ea typeface="ＭＳ Ｐゴシック" charset="0"/>
              </a:rPr>
              <a:t>In our Plant example:</a:t>
            </a:r>
          </a:p>
          <a:p>
            <a:pPr lvl="1">
              <a:lnSpc>
                <a:spcPct val="110000"/>
              </a:lnSpc>
            </a:pPr>
            <a:r>
              <a:rPr lang="en-US" b="1" i="1" dirty="0" smtClean="0">
                <a:latin typeface="Calibri"/>
                <a:ea typeface="ＭＳ Ｐゴシック" charset="0"/>
              </a:rPr>
              <a:t>Independent variable: </a:t>
            </a:r>
            <a:r>
              <a:rPr lang="en-US" dirty="0" smtClean="0">
                <a:latin typeface="Calibri"/>
                <a:ea typeface="ＭＳ Ｐゴシック" charset="0"/>
              </a:rPr>
              <a:t>amount of water given to each plant (mL)</a:t>
            </a:r>
          </a:p>
          <a:p>
            <a:pPr lvl="1">
              <a:lnSpc>
                <a:spcPct val="110000"/>
              </a:lnSpc>
            </a:pPr>
            <a:r>
              <a:rPr lang="en-US" b="1" i="1" dirty="0" smtClean="0">
                <a:latin typeface="Calibri"/>
                <a:ea typeface="ＭＳ Ｐゴシック" charset="0"/>
              </a:rPr>
              <a:t>Dependent variable: </a:t>
            </a:r>
            <a:r>
              <a:rPr lang="en-US" dirty="0" smtClean="0">
                <a:latin typeface="Calibri"/>
                <a:ea typeface="ＭＳ Ｐゴシック" charset="0"/>
              </a:rPr>
              <a:t>the health of the plants</a:t>
            </a:r>
          </a:p>
          <a:p>
            <a:pPr lvl="1">
              <a:lnSpc>
                <a:spcPct val="110000"/>
              </a:lnSpc>
            </a:pPr>
            <a:endParaRPr lang="en-US" dirty="0" smtClean="0">
              <a:ea typeface="ＭＳ Ｐゴシック" charset="0"/>
            </a:endParaRPr>
          </a:p>
          <a:p>
            <a:pPr lvl="4">
              <a:lnSpc>
                <a:spcPct val="110000"/>
              </a:lnSpc>
            </a:pPr>
            <a:endParaRPr lang="en-US" sz="2600" dirty="0" smtClean="0">
              <a:latin typeface="Calibri"/>
              <a:ea typeface="ＭＳ Ｐゴシック" charset="0"/>
            </a:endParaRPr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790" y="4083372"/>
            <a:ext cx="6366076" cy="247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ea typeface="ＭＳ Ｐゴシック" charset="0"/>
              </a:rPr>
              <a:t>The Scientific Method: Develop a Controlled Experiment</a:t>
            </a:r>
            <a:endParaRPr lang="en-US" sz="2800" b="1" dirty="0">
              <a:latin typeface="Calibri"/>
              <a:ea typeface="ＭＳ Ｐゴシック" charset="0"/>
            </a:endParaRPr>
          </a:p>
        </p:txBody>
      </p:sp>
      <p:sp>
        <p:nvSpPr>
          <p:cNvPr id="52233" name="Rectangle 9"/>
          <p:cNvSpPr>
            <a:spLocks noGrp="1" noChangeArrowheads="1"/>
          </p:cNvSpPr>
          <p:nvPr>
            <p:ph idx="1"/>
          </p:nvPr>
        </p:nvSpPr>
        <p:spPr>
          <a:xfrm>
            <a:off x="490662" y="1100628"/>
            <a:ext cx="8534664" cy="57573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independent variable determines your experimental and control groups. </a:t>
            </a:r>
          </a:p>
          <a:p>
            <a:pPr lvl="1">
              <a:defRPr/>
            </a:pPr>
            <a:r>
              <a:rPr lang="en-US" b="1" u="sng" dirty="0" smtClean="0"/>
              <a:t>Experimental group(s):</a:t>
            </a:r>
            <a:r>
              <a:rPr lang="en-US" b="1" dirty="0" smtClean="0"/>
              <a:t> </a:t>
            </a:r>
            <a:r>
              <a:rPr lang="en-US" dirty="0" smtClean="0"/>
              <a:t>Groups in which the independent variable is changed</a:t>
            </a:r>
            <a:endParaRPr lang="en-US" b="1" u="sng" dirty="0" smtClean="0"/>
          </a:p>
          <a:p>
            <a:pPr lvl="1">
              <a:defRPr/>
            </a:pPr>
            <a:r>
              <a:rPr lang="en-US" b="1" u="sng" dirty="0" smtClean="0"/>
              <a:t>Control </a:t>
            </a:r>
            <a:r>
              <a:rPr lang="en-US" b="1" u="sng" dirty="0" smtClean="0"/>
              <a:t>group:</a:t>
            </a:r>
            <a:r>
              <a:rPr lang="en-US" b="1" dirty="0" smtClean="0"/>
              <a:t>  </a:t>
            </a:r>
            <a:r>
              <a:rPr lang="en-US" dirty="0" smtClean="0"/>
              <a:t>The “normal</a:t>
            </a:r>
            <a:r>
              <a:rPr lang="en-US" dirty="0" smtClean="0"/>
              <a:t>” or “no treatment” </a:t>
            </a:r>
            <a:r>
              <a:rPr lang="en-US" dirty="0" smtClean="0"/>
              <a:t>group; used to compare to experimental </a:t>
            </a:r>
            <a:r>
              <a:rPr lang="en-US" dirty="0" smtClean="0"/>
              <a:t>groups</a:t>
            </a:r>
          </a:p>
          <a:p>
            <a:pPr lvl="2">
              <a:defRPr/>
            </a:pPr>
            <a:r>
              <a:rPr lang="en-US" dirty="0" smtClean="0"/>
              <a:t>Sometimes the control group is experimenter selected.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Besides the independent variable, everything else stays </a:t>
            </a:r>
            <a:r>
              <a:rPr lang="en-US" dirty="0" smtClean="0">
                <a:ea typeface="ＭＳ Ｐゴシック" charset="0"/>
              </a:rPr>
              <a:t>the same. These are called constants. </a:t>
            </a:r>
          </a:p>
          <a:p>
            <a:pPr lvl="1">
              <a:defRPr/>
            </a:pPr>
            <a:r>
              <a:rPr lang="en-US" b="1" u="sng" dirty="0" smtClean="0">
                <a:ea typeface="ＭＳ Ｐゴシック" charset="0"/>
              </a:rPr>
              <a:t>Constants: </a:t>
            </a:r>
            <a:r>
              <a:rPr lang="en-US" dirty="0" smtClean="0">
                <a:ea typeface="ＭＳ Ｐゴシック" charset="0"/>
              </a:rPr>
              <a:t>factors that remain the same in an experiment.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endParaRPr lang="en-US" dirty="0" smtClean="0"/>
          </a:p>
          <a:p>
            <a:pPr lvl="2">
              <a:defRPr/>
            </a:pPr>
            <a:endParaRPr lang="en-US" sz="3600" dirty="0" smtClean="0"/>
          </a:p>
          <a:p>
            <a:pPr lvl="6">
              <a:lnSpc>
                <a:spcPct val="110000"/>
              </a:lnSpc>
            </a:pPr>
            <a:endParaRPr lang="en-US" sz="2200" dirty="0">
              <a:latin typeface="Calibri"/>
              <a:ea typeface="ＭＳ Ｐゴシック" charset="0"/>
            </a:endParaRPr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852488" y="76200"/>
            <a:ext cx="558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55448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/>
              </a:rPr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10075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culato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8823</TotalTime>
  <Words>1599</Words>
  <Application>Microsoft Macintosh PowerPoint</Application>
  <PresentationFormat>On-screen Show (4:3)</PresentationFormat>
  <Paragraphs>238</Paragraphs>
  <Slides>37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Calibri</vt:lpstr>
      <vt:lpstr>Comic Sans MS</vt:lpstr>
      <vt:lpstr>ＭＳ Ｐゴシック</vt:lpstr>
      <vt:lpstr>Tunga</vt:lpstr>
      <vt:lpstr>Wingdings</vt:lpstr>
      <vt:lpstr>Arial</vt:lpstr>
      <vt:lpstr>Angles</vt:lpstr>
      <vt:lpstr>Ciculatory</vt:lpstr>
      <vt:lpstr>The Scientific Method</vt:lpstr>
      <vt:lpstr>The Scientific Method</vt:lpstr>
      <vt:lpstr>The Scientific Method</vt:lpstr>
      <vt:lpstr>The Scientific Method: Making Observations</vt:lpstr>
      <vt:lpstr>The Scientific Method:  Making Observations</vt:lpstr>
      <vt:lpstr>The Scientific Method: Developing a Hypothesis  </vt:lpstr>
      <vt:lpstr>The Scientific Method: Develop a Controlled Experiment</vt:lpstr>
      <vt:lpstr>The Scientific Method: Develop a Controlled Experiment</vt:lpstr>
      <vt:lpstr>The Scientific Method: Develop a Controlled Experiment</vt:lpstr>
      <vt:lpstr>Making Observations</vt:lpstr>
      <vt:lpstr>Initial Observation Problem/Question</vt:lpstr>
      <vt:lpstr>Developing a Hypothesis</vt:lpstr>
      <vt:lpstr>Developing a Hypothesis</vt:lpstr>
      <vt:lpstr>Developing a Controlled Experiment:  Identify the Independent Variable</vt:lpstr>
      <vt:lpstr>Developing a Controlled Experiment:  Identify the Dependent Variables</vt:lpstr>
      <vt:lpstr>Developing a Controlled Experiment:  Identify the Control Group</vt:lpstr>
      <vt:lpstr>Developing a Controlled Experiment:  Identify the Control Group</vt:lpstr>
      <vt:lpstr>Developing a Controlled Experiment:  Identify the Constants</vt:lpstr>
      <vt:lpstr>Developing a Controlled Experiment:  Identify the Constants</vt:lpstr>
      <vt:lpstr>The Scientific Method: Developing a Controlled Experiment  continued… </vt:lpstr>
      <vt:lpstr>Developing a Controlled Experiment: Procedure Trials</vt:lpstr>
      <vt:lpstr>Doing the Experiment:  Procedure/Materials</vt:lpstr>
      <vt:lpstr>Doing the Experiment: Procedure</vt:lpstr>
      <vt:lpstr>Trials</vt:lpstr>
      <vt:lpstr>Scientific Method: Collect &amp; Analyze Data</vt:lpstr>
      <vt:lpstr>Scientific Method: Collect &amp; Analyze Data</vt:lpstr>
      <vt:lpstr>Scientific Method: Collect &amp; Analyze Data</vt:lpstr>
      <vt:lpstr>Graphing Essentials</vt:lpstr>
      <vt:lpstr>Types of Graphs</vt:lpstr>
      <vt:lpstr>Bar and Line Graph Checklist</vt:lpstr>
      <vt:lpstr>Collect and Analyze Results</vt:lpstr>
      <vt:lpstr>PowerPoint Presentation</vt:lpstr>
      <vt:lpstr>Collect and Analyze Results</vt:lpstr>
      <vt:lpstr> - At the end of your experiment, you must communicate your findings with a conclusion                   Conclusion Checklist</vt:lpstr>
      <vt:lpstr>Conclusion</vt:lpstr>
      <vt:lpstr>Conclusion</vt:lpstr>
      <vt:lpstr>Communicate the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Doug Brunner</dc:creator>
  <cp:lastModifiedBy>Maranda Brunner</cp:lastModifiedBy>
  <cp:revision>47</cp:revision>
  <dcterms:created xsi:type="dcterms:W3CDTF">2011-08-21T04:12:48Z</dcterms:created>
  <dcterms:modified xsi:type="dcterms:W3CDTF">2016-11-06T03:13:33Z</dcterms:modified>
</cp:coreProperties>
</file>