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</p:sldMasterIdLst>
  <p:notesMasterIdLst>
    <p:notesMasterId r:id="rId33"/>
  </p:notesMasterIdLst>
  <p:sldIdLst>
    <p:sldId id="256" r:id="rId5"/>
    <p:sldId id="257" r:id="rId6"/>
    <p:sldId id="279" r:id="rId7"/>
    <p:sldId id="301" r:id="rId8"/>
    <p:sldId id="259" r:id="rId9"/>
    <p:sldId id="307" r:id="rId10"/>
    <p:sldId id="309" r:id="rId11"/>
    <p:sldId id="260" r:id="rId12"/>
    <p:sldId id="298" r:id="rId13"/>
    <p:sldId id="312" r:id="rId14"/>
    <p:sldId id="304" r:id="rId15"/>
    <p:sldId id="270" r:id="rId16"/>
    <p:sldId id="305" r:id="rId17"/>
    <p:sldId id="314" r:id="rId18"/>
    <p:sldId id="272" r:id="rId19"/>
    <p:sldId id="292" r:id="rId20"/>
    <p:sldId id="306" r:id="rId21"/>
    <p:sldId id="299" r:id="rId22"/>
    <p:sldId id="323" r:id="rId23"/>
    <p:sldId id="322" r:id="rId24"/>
    <p:sldId id="261" r:id="rId25"/>
    <p:sldId id="268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A96B-EA46-C046-8C8D-0C4171F2F843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25AA4-C45E-4A43-A0D5-22B35A3F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3078" indent="-286638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43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7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872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652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517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382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47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F8CCFA-A34A-CE4B-A162-7950642444CF}" type="slidenum">
              <a:rPr lang="en-US">
                <a:latin typeface="Calibri"/>
              </a:rPr>
              <a:pPr/>
              <a:t>2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3078" indent="-286638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43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7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872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652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517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382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47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997C7D-23A5-984C-ACA5-EA2E024F5E68}" type="slidenum">
              <a:rPr lang="en-US">
                <a:latin typeface="Calibri"/>
              </a:rPr>
              <a:pPr/>
              <a:t>5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3078" indent="-286638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43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7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872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652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517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382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47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223F34-98B6-3443-BCB9-40B9EA99ADB3}" type="slidenum">
              <a:rPr lang="en-US">
                <a:latin typeface="Calibri"/>
              </a:rPr>
              <a:pPr/>
              <a:t>8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to class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0ECF-607E-CA40-B855-68D47EAF8D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0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/>
              <a:t>Linked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slide</a:t>
            </a:r>
            <a:r>
              <a:rPr lang="de-DE" baseline="0" dirty="0"/>
              <a:t> #11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review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bonding</a:t>
            </a:r>
            <a:r>
              <a:rPr lang="de-DE" baseline="0" dirty="0"/>
              <a:t>;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briefly</a:t>
            </a:r>
            <a:r>
              <a:rPr lang="de-DE" baseline="0" dirty="0"/>
              <a:t> </a:t>
            </a:r>
            <a:r>
              <a:rPr lang="de-DE" baseline="0" dirty="0" err="1"/>
              <a:t>discuss</a:t>
            </a:r>
            <a:r>
              <a:rPr lang="de-DE" baseline="0" dirty="0"/>
              <a:t> </a:t>
            </a:r>
            <a:r>
              <a:rPr lang="de-DE" baseline="0" dirty="0" err="1"/>
              <a:t>Collision</a:t>
            </a:r>
            <a:r>
              <a:rPr lang="de-DE" baseline="0" dirty="0"/>
              <a:t> </a:t>
            </a:r>
            <a:r>
              <a:rPr lang="de-DE" baseline="0" dirty="0" err="1"/>
              <a:t>Theory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0ECF-607E-CA40-B855-68D47EAF8D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A22D87-6AFB-3C46-B12E-DD77392B7820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3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709C-0D92-E841-B53C-49E640D3BE0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26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3078" indent="-286638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43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7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872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652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517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382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47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719C31-9703-464F-B4D2-0EB3759EF53C}" type="slidenum">
              <a:rPr lang="en-US">
                <a:latin typeface="Calibri"/>
              </a:rPr>
              <a:pPr/>
              <a:t>21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3078" indent="-286638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43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75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872" indent="-228999" defTabSz="91443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652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517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382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47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C206B1-D2C6-284B-855B-155967A1136A}" type="slidenum">
              <a:rPr lang="en-US">
                <a:latin typeface="Calibri"/>
              </a:rPr>
              <a:pPr/>
              <a:t>22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9ACD2F3-69C3-7946-86CE-FAFF5CBCD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82FF668-4151-5C4D-BAA9-B2B2ABCB2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F8A092E-8922-A84E-938F-60A691D41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09772E-3B7A-524A-99A4-5B51A2728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2265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201F0E2-3AA8-4B4D-A2FA-0CDDA36B6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F0CD5EC-1480-AE48-B836-F3E8A1C6CA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DF5A3D4-9CED-024B-8EFD-1389C58D1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7345E6-C227-7446-B626-181D96039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3086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742147-6E2B-6B4A-B6C5-8BF29D7BC28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383AB58-4208-9D45-A811-B9D87BDCE4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Classification of Matter</a:t>
            </a:r>
          </a:p>
        </p:txBody>
      </p:sp>
    </p:spTree>
    <p:extLst>
      <p:ext uri="{BB962C8B-B14F-4D97-AF65-F5344CB8AC3E}">
        <p14:creationId xmlns:p14="http://schemas.microsoft.com/office/powerpoint/2010/main" val="60589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Practicing Molecular Models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85900" y="2057400"/>
          <a:ext cx="6172200" cy="36766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35561596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519939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79985058"/>
                    </a:ext>
                  </a:extLst>
                </a:gridCol>
              </a:tblGrid>
              <a:tr h="367665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effectLst/>
                        </a:rPr>
                        <a:t>Molecule of Hydrogen Gas (H</a:t>
                      </a:r>
                      <a:r>
                        <a:rPr lang="en-US" sz="1400" kern="1200" baseline="-25000" dirty="0">
                          <a:effectLst/>
                        </a:rPr>
                        <a:t>2</a:t>
                      </a:r>
                      <a:r>
                        <a:rPr lang="en-US" sz="1400" kern="1200" dirty="0"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Molecule of Table Salt (</a:t>
                      </a:r>
                      <a:r>
                        <a:rPr lang="en-US" sz="1400" dirty="0" err="1">
                          <a:effectLst/>
                        </a:rPr>
                        <a:t>NaCl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effectLst/>
                        </a:rPr>
                        <a:t>Molecule of Water </a:t>
                      </a:r>
                    </a:p>
                    <a:p>
                      <a:pPr algn="ctr"/>
                      <a:r>
                        <a:rPr lang="en-US" sz="1400" kern="1200" dirty="0">
                          <a:effectLst/>
                        </a:rPr>
                        <a:t>(H</a:t>
                      </a:r>
                      <a:r>
                        <a:rPr lang="en-US" sz="1400" kern="1200" baseline="-25000" dirty="0">
                          <a:effectLst/>
                        </a:rPr>
                        <a:t>2</a:t>
                      </a:r>
                      <a:r>
                        <a:rPr lang="en-US" sz="1400" kern="1200" dirty="0">
                          <a:effectLst/>
                        </a:rPr>
                        <a:t>O)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863090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889608" y="2853021"/>
            <a:ext cx="1135277" cy="389539"/>
            <a:chOff x="959330" y="2529648"/>
            <a:chExt cx="1513703" cy="519385"/>
          </a:xfrm>
        </p:grpSpPr>
        <p:sp>
          <p:nvSpPr>
            <p:cNvPr id="5" name="Oval 4"/>
            <p:cNvSpPr/>
            <p:nvPr/>
          </p:nvSpPr>
          <p:spPr>
            <a:xfrm>
              <a:off x="959330" y="2529648"/>
              <a:ext cx="446903" cy="5132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026130" y="2535740"/>
              <a:ext cx="446903" cy="5132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H</a:t>
              </a:r>
            </a:p>
          </p:txBody>
        </p:sp>
        <p:cxnSp>
          <p:nvCxnSpPr>
            <p:cNvPr id="7" name="Straight Connector 6"/>
            <p:cNvCxnSpPr>
              <a:endCxn id="6" idx="2"/>
            </p:cNvCxnSpPr>
            <p:nvPr/>
          </p:nvCxnSpPr>
          <p:spPr>
            <a:xfrm>
              <a:off x="1406233" y="2786410"/>
              <a:ext cx="619897" cy="597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783724" y="2707989"/>
            <a:ext cx="1439771" cy="607727"/>
            <a:chOff x="627865" y="2411251"/>
            <a:chExt cx="1919694" cy="810303"/>
          </a:xfrm>
        </p:grpSpPr>
        <p:sp>
          <p:nvSpPr>
            <p:cNvPr id="10" name="Oval 9"/>
            <p:cNvSpPr/>
            <p:nvPr/>
          </p:nvSpPr>
          <p:spPr>
            <a:xfrm>
              <a:off x="627865" y="2411251"/>
              <a:ext cx="876685" cy="7991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dirty="0">
                  <a:solidFill>
                    <a:srgbClr val="000000"/>
                  </a:solidFill>
                </a:rPr>
                <a:t>Na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824450" y="2422401"/>
              <a:ext cx="723109" cy="79915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dirty="0">
                  <a:solidFill>
                    <a:srgbClr val="000000"/>
                  </a:solidFill>
                </a:rPr>
                <a:t>Cl</a:t>
              </a:r>
            </a:p>
          </p:txBody>
        </p:sp>
        <p:cxnSp>
          <p:nvCxnSpPr>
            <p:cNvPr id="12" name="Straight Connector 11"/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1504550" y="2810828"/>
              <a:ext cx="319900" cy="11149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838679" y="2670575"/>
            <a:ext cx="1688921" cy="650671"/>
            <a:chOff x="3416882" y="2439550"/>
            <a:chExt cx="2251895" cy="867561"/>
          </a:xfrm>
        </p:grpSpPr>
        <p:grpSp>
          <p:nvGrpSpPr>
            <p:cNvPr id="14" name="Group 13"/>
            <p:cNvGrpSpPr/>
            <p:nvPr/>
          </p:nvGrpSpPr>
          <p:grpSpPr>
            <a:xfrm>
              <a:off x="3416882" y="2439550"/>
              <a:ext cx="2251895" cy="867561"/>
              <a:chOff x="2869852" y="4777071"/>
              <a:chExt cx="3279909" cy="11315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869852" y="4777071"/>
                <a:ext cx="3279909" cy="1131537"/>
                <a:chOff x="2931804" y="2882313"/>
                <a:chExt cx="3279909" cy="1131537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2931804" y="3300038"/>
                  <a:ext cx="650919" cy="669474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rgbClr val="000000"/>
                      </a:solidFill>
                    </a:rPr>
                    <a:t>H</a:t>
                  </a: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523944" y="3278104"/>
                  <a:ext cx="687769" cy="735746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100" dirty="0">
                      <a:solidFill>
                        <a:srgbClr val="000000"/>
                      </a:solidFill>
                    </a:rPr>
                    <a:t>H</a:t>
                  </a: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015648" y="2882313"/>
                  <a:ext cx="1053216" cy="104231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700" dirty="0">
                      <a:solidFill>
                        <a:srgbClr val="000000"/>
                      </a:solidFill>
                    </a:rPr>
                    <a:t>O</a:t>
                  </a:r>
                </a:p>
              </p:txBody>
            </p:sp>
          </p:grpSp>
          <p:cxnSp>
            <p:nvCxnSpPr>
              <p:cNvPr id="17" name="Straight Connector 16"/>
              <p:cNvCxnSpPr>
                <a:endCxn id="19" idx="2"/>
              </p:cNvCxnSpPr>
              <p:nvPr/>
            </p:nvCxnSpPr>
            <p:spPr>
              <a:xfrm>
                <a:off x="5006911" y="5275863"/>
                <a:ext cx="455081" cy="26487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>
              <a:endCxn id="20" idx="2"/>
            </p:cNvCxnSpPr>
            <p:nvPr/>
          </p:nvCxnSpPr>
          <p:spPr>
            <a:xfrm flipV="1">
              <a:off x="3856179" y="2839128"/>
              <a:ext cx="304840" cy="189789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2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614" y="279580"/>
            <a:ext cx="8923283" cy="994172"/>
          </a:xfrm>
          <a:effectLst/>
        </p:spPr>
        <p:txBody>
          <a:bodyPr>
            <a:noAutofit/>
          </a:bodyPr>
          <a:lstStyle/>
          <a:p>
            <a:r>
              <a:rPr lang="en-US" sz="3400" dirty="0">
                <a:latin typeface="Calibri"/>
                <a:ea typeface="ＭＳ Ｐゴシック"/>
                <a:cs typeface="Calibri"/>
              </a:rPr>
              <a:t>How Compounds/Molecules are Made or Broken</a:t>
            </a:r>
            <a:endParaRPr lang="en-US" sz="3400" b="1" dirty="0"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1204" y="1655509"/>
            <a:ext cx="832829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Chemical Reaction: </a:t>
            </a:r>
            <a:r>
              <a:rPr lang="en-US" dirty="0"/>
              <a:t>Process in which matter </a:t>
            </a:r>
            <a:r>
              <a:rPr lang="en-US" i="1" dirty="0"/>
              <a:t>chemically changes</a:t>
            </a:r>
            <a:r>
              <a:rPr lang="en-US" dirty="0"/>
              <a:t>, causing new substances to form</a:t>
            </a:r>
          </a:p>
        </p:txBody>
      </p:sp>
      <p:pic>
        <p:nvPicPr>
          <p:cNvPr id="8" name="Picture 7" descr="images.jpeg">
            <a:extLst>
              <a:ext uri="{FF2B5EF4-FFF2-40B4-BE49-F238E27FC236}">
                <a16:creationId xmlns:a16="http://schemas.microsoft.com/office/drawing/2014/main" id="{6279AE84-45BB-B24C-89ED-F90EC4988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36" y="3068450"/>
            <a:ext cx="3569127" cy="26871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E7358E-F567-7249-840C-834E0B56AE1F}"/>
              </a:ext>
            </a:extLst>
          </p:cNvPr>
          <p:cNvSpPr/>
          <p:nvPr/>
        </p:nvSpPr>
        <p:spPr>
          <a:xfrm>
            <a:off x="1447367" y="5932089"/>
            <a:ext cx="6761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ex. Na (metal highly reactive with water) + Cl</a:t>
            </a:r>
            <a:r>
              <a:rPr lang="en-US" baseline="-25000" dirty="0"/>
              <a:t>2</a:t>
            </a:r>
            <a:r>
              <a:rPr lang="en-US" dirty="0"/>
              <a:t> (poisonous gas)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NaCL</a:t>
            </a:r>
            <a:r>
              <a:rPr lang="en-US" dirty="0">
                <a:sym typeface="Wingdings"/>
              </a:rPr>
              <a:t>: something delicious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3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885" y="361610"/>
            <a:ext cx="8057493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Why does matter chemically change?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18645" y="1857874"/>
            <a:ext cx="7027478" cy="426997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Atomic bonds are made or broken during a chemical reaction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CFBCF-3FF9-894E-A4A2-0BC8F92A9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07" y="3027854"/>
            <a:ext cx="4662554" cy="28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77" y="259288"/>
            <a:ext cx="8341619" cy="85725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/>
                <a:ea typeface="ＭＳ Ｐゴシック" charset="0"/>
                <a:cs typeface="Calibri"/>
              </a:rPr>
              <a:t>Evidence of Chemical Reactions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88" y="1731764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de-DE" b="1" dirty="0" err="1"/>
              <a:t>F</a:t>
            </a:r>
            <a:r>
              <a:rPr lang="de-DE" dirty="0" err="1">
                <a:solidFill>
                  <a:srgbClr val="FF0000"/>
                </a:solidFill>
              </a:rPr>
              <a:t>izzing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Formation </a:t>
            </a:r>
            <a:r>
              <a:rPr lang="de-DE" dirty="0" err="1"/>
              <a:t>of</a:t>
            </a:r>
            <a:r>
              <a:rPr lang="de-DE" dirty="0"/>
              <a:t> gas</a:t>
            </a:r>
          </a:p>
          <a:p>
            <a:r>
              <a:rPr lang="de-DE" b="1" dirty="0"/>
              <a:t>A</a:t>
            </a:r>
            <a:r>
              <a:rPr lang="de-DE" dirty="0">
                <a:solidFill>
                  <a:srgbClr val="FF0000"/>
                </a:solidFill>
              </a:rPr>
              <a:t>roma</a:t>
            </a:r>
          </a:p>
          <a:p>
            <a:r>
              <a:rPr lang="de-DE" b="1" dirty="0" err="1"/>
              <a:t>R</a:t>
            </a:r>
            <a:r>
              <a:rPr lang="de-DE" dirty="0" err="1">
                <a:solidFill>
                  <a:srgbClr val="FF0000"/>
                </a:solidFill>
              </a:rPr>
              <a:t>eplacement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b="1" dirty="0" err="1"/>
              <a:t>T</a:t>
            </a:r>
            <a:r>
              <a:rPr lang="de-DE" dirty="0" err="1">
                <a:solidFill>
                  <a:srgbClr val="FF0000"/>
                </a:solidFill>
              </a:rPr>
              <a:t>emperature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b="1" dirty="0" err="1"/>
              <a:t>S</a:t>
            </a:r>
            <a:r>
              <a:rPr lang="de-DE" dirty="0" err="1">
                <a:solidFill>
                  <a:srgbClr val="FF0000"/>
                </a:solidFill>
              </a:rPr>
              <a:t>ubstance</a:t>
            </a:r>
            <a:r>
              <a:rPr lang="de-DE" dirty="0">
                <a:solidFill>
                  <a:srgbClr val="FF0000"/>
                </a:solidFill>
              </a:rPr>
              <a:t>(s)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Light</a:t>
            </a:r>
          </a:p>
          <a:p>
            <a:r>
              <a:rPr lang="de-DE" dirty="0">
                <a:solidFill>
                  <a:srgbClr val="FF0000"/>
                </a:solidFill>
              </a:rPr>
              <a:t>Sound</a:t>
            </a:r>
          </a:p>
          <a:p>
            <a:r>
              <a:rPr lang="de-DE" dirty="0">
                <a:solidFill>
                  <a:srgbClr val="FF0000"/>
                </a:solidFill>
              </a:rPr>
              <a:t>Color Change</a:t>
            </a:r>
          </a:p>
        </p:txBody>
      </p:sp>
      <p:pic>
        <p:nvPicPr>
          <p:cNvPr id="4" name="Picture 2" descr="http://www.ric.edu/faculty/ptiskus/chemical/index_files/fire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47" y="1956158"/>
            <a:ext cx="2726165" cy="230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295" y="4690667"/>
            <a:ext cx="200567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300" dirty="0"/>
              <a:t>Fireworks!</a:t>
            </a:r>
          </a:p>
        </p:txBody>
      </p:sp>
    </p:spTree>
    <p:extLst>
      <p:ext uri="{BB962C8B-B14F-4D97-AF65-F5344CB8AC3E}">
        <p14:creationId xmlns:p14="http://schemas.microsoft.com/office/powerpoint/2010/main" val="342633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F.A.R.T.S?!?!?!?!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66263" y="2254394"/>
          <a:ext cx="6656296" cy="33147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2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When</a:t>
                      </a:r>
                      <a:r>
                        <a:rPr lang="de-DE" sz="2400" baseline="0" dirty="0"/>
                        <a:t> </a:t>
                      </a:r>
                      <a:r>
                        <a:rPr lang="de-DE" sz="2400" baseline="0" dirty="0" err="1"/>
                        <a:t>You</a:t>
                      </a:r>
                      <a:r>
                        <a:rPr lang="de-DE" sz="2400" baseline="0" dirty="0"/>
                        <a:t> Eat a Slice </a:t>
                      </a:r>
                      <a:r>
                        <a:rPr lang="de-DE" sz="2400" baseline="0" dirty="0" err="1"/>
                        <a:t>of</a:t>
                      </a:r>
                      <a:r>
                        <a:rPr lang="de-DE" sz="2400" baseline="0" dirty="0"/>
                        <a:t> Pizza</a:t>
                      </a:r>
                      <a:endParaRPr lang="de-DE" sz="2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Substances</a:t>
                      </a:r>
                      <a:r>
                        <a:rPr lang="de-DE" sz="2400" baseline="0" dirty="0"/>
                        <a:t> at Beginning of Digestion</a:t>
                      </a:r>
                      <a:endParaRPr lang="de-DE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Substances</a:t>
                      </a:r>
                      <a:r>
                        <a:rPr lang="de-DE" sz="2400" dirty="0"/>
                        <a:t> at End </a:t>
                      </a:r>
                    </a:p>
                    <a:p>
                      <a:pPr algn="ctr"/>
                      <a:r>
                        <a:rPr lang="de-DE" sz="2400" dirty="0"/>
                        <a:t>of Digestion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260">
                <a:tc>
                  <a:txBody>
                    <a:bodyPr/>
                    <a:lstStyle/>
                    <a:p>
                      <a:r>
                        <a:rPr lang="de-DE" sz="2400" baseline="0" dirty="0" err="1"/>
                        <a:t>Bread</a:t>
                      </a:r>
                      <a:endParaRPr lang="de-DE" sz="2400" baseline="0" dirty="0"/>
                    </a:p>
                    <a:p>
                      <a:r>
                        <a:rPr lang="de-DE" sz="2400" baseline="0" dirty="0"/>
                        <a:t>Cheese</a:t>
                      </a:r>
                    </a:p>
                    <a:p>
                      <a:r>
                        <a:rPr lang="de-DE" sz="2400" baseline="0" dirty="0" err="1"/>
                        <a:t>Toppings</a:t>
                      </a:r>
                      <a:r>
                        <a:rPr lang="de-DE" sz="2400" baseline="0" dirty="0"/>
                        <a:t> </a:t>
                      </a:r>
                      <a:r>
                        <a:rPr lang="de-DE" sz="2400" baseline="0" dirty="0" err="1"/>
                        <a:t>of</a:t>
                      </a:r>
                      <a:r>
                        <a:rPr lang="de-DE" sz="2400" baseline="0" dirty="0"/>
                        <a:t> Choice</a:t>
                      </a:r>
                    </a:p>
                    <a:p>
                      <a:r>
                        <a:rPr lang="de-DE" sz="2400" baseline="0" dirty="0" err="1"/>
                        <a:t>Tomato</a:t>
                      </a:r>
                      <a:r>
                        <a:rPr lang="de-DE" sz="2400" baseline="0" dirty="0"/>
                        <a:t> Sauce</a:t>
                      </a:r>
                      <a:endParaRPr lang="de-DE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Fart: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dirty="0"/>
                        <a:t>59%</a:t>
                      </a:r>
                      <a:r>
                        <a:rPr lang="de-DE" sz="1800" baseline="0" dirty="0"/>
                        <a:t> Nitrogen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aseline="0" dirty="0"/>
                        <a:t>21% Hydrogen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aseline="0" dirty="0"/>
                        <a:t>9% Carbon </a:t>
                      </a:r>
                      <a:r>
                        <a:rPr lang="de-DE" sz="1800" baseline="0" dirty="0" err="1"/>
                        <a:t>dioxide</a:t>
                      </a:r>
                      <a:endParaRPr lang="de-DE" sz="1800" baseline="0" dirty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aseline="0" dirty="0"/>
                        <a:t>7% </a:t>
                      </a:r>
                      <a:r>
                        <a:rPr lang="de-DE" sz="1800" baseline="0" dirty="0" err="1"/>
                        <a:t>Methane</a:t>
                      </a:r>
                      <a:endParaRPr lang="de-DE" sz="1800" baseline="0" dirty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aseline="0" dirty="0"/>
                        <a:t>4% Oxygen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aseline="0" dirty="0"/>
                        <a:t>1% Hydrogen </a:t>
                      </a:r>
                      <a:r>
                        <a:rPr lang="de-DE" sz="1800" baseline="0" dirty="0" err="1">
                          <a:solidFill>
                            <a:schemeClr val="accent6"/>
                          </a:solidFill>
                        </a:rPr>
                        <a:t>sulfide</a:t>
                      </a:r>
                      <a:r>
                        <a:rPr lang="de-DE" sz="1800" baseline="0" dirty="0"/>
                        <a:t> gas</a:t>
                      </a:r>
                      <a:endParaRPr lang="de-DE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959" y="4712956"/>
            <a:ext cx="1157007" cy="917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136" y="3498689"/>
            <a:ext cx="1494865" cy="15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241" y="309457"/>
            <a:ext cx="6172200" cy="85725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Chemical Equations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5613" y="1522310"/>
            <a:ext cx="5223642" cy="5540641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Chemical Equations: </a:t>
            </a:r>
            <a:r>
              <a:rPr lang="en-US" sz="2400" dirty="0"/>
              <a:t>used to show </a:t>
            </a:r>
            <a:r>
              <a:rPr lang="en-US" sz="2400" dirty="0">
                <a:solidFill>
                  <a:srgbClr val="FF0000"/>
                </a:solidFill>
              </a:rPr>
              <a:t>chemical reactions </a:t>
            </a:r>
            <a:r>
              <a:rPr lang="en-US" sz="2400" dirty="0"/>
              <a:t>and how much of each </a:t>
            </a:r>
            <a:r>
              <a:rPr lang="en-US" sz="2400" dirty="0">
                <a:solidFill>
                  <a:srgbClr val="FF0000"/>
                </a:solidFill>
              </a:rPr>
              <a:t>reactant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product</a:t>
            </a:r>
            <a:r>
              <a:rPr lang="en-US" sz="2400" dirty="0"/>
              <a:t> are needed</a:t>
            </a:r>
          </a:p>
          <a:p>
            <a:pPr lvl="1"/>
            <a:r>
              <a:rPr lang="en-US" sz="2400" b="1" dirty="0"/>
              <a:t>Reactants</a:t>
            </a:r>
            <a:r>
              <a:rPr lang="en-US" sz="2400" dirty="0"/>
              <a:t>: substance(s) at the </a:t>
            </a:r>
            <a:r>
              <a:rPr lang="en-US" sz="2400" dirty="0">
                <a:solidFill>
                  <a:srgbClr val="FF0000"/>
                </a:solidFill>
              </a:rPr>
              <a:t>beginning</a:t>
            </a:r>
            <a:r>
              <a:rPr lang="en-US" sz="2400" dirty="0"/>
              <a:t> of the reaction</a:t>
            </a:r>
            <a:r>
              <a:rPr lang="en-US" sz="2600" dirty="0"/>
              <a:t> </a:t>
            </a:r>
            <a:r>
              <a:rPr lang="en-US" sz="1300" dirty="0"/>
              <a:t>(</a:t>
            </a:r>
            <a:r>
              <a:rPr lang="en-US" sz="1300" dirty="0">
                <a:solidFill>
                  <a:srgbClr val="FF0000"/>
                </a:solidFill>
              </a:rPr>
              <a:t>left </a:t>
            </a:r>
            <a:r>
              <a:rPr lang="en-US" sz="1300" dirty="0"/>
              <a:t>side of arrow)</a:t>
            </a:r>
          </a:p>
          <a:p>
            <a:pPr lvl="1"/>
            <a:r>
              <a:rPr lang="en-US" sz="2400" b="1" dirty="0"/>
              <a:t>Products</a:t>
            </a:r>
            <a:r>
              <a:rPr lang="en-US" sz="2400" dirty="0"/>
              <a:t>: substance(s) at the </a:t>
            </a:r>
            <a:r>
              <a:rPr lang="en-US" sz="2400" dirty="0">
                <a:solidFill>
                  <a:srgbClr val="FF0000"/>
                </a:solidFill>
              </a:rPr>
              <a:t>end</a:t>
            </a:r>
            <a:r>
              <a:rPr lang="en-US" sz="2400" dirty="0"/>
              <a:t> of the reaction</a:t>
            </a:r>
            <a:r>
              <a:rPr lang="en-US" sz="2600" dirty="0"/>
              <a:t> </a:t>
            </a:r>
            <a:r>
              <a:rPr lang="en-US" sz="1300" dirty="0"/>
              <a:t>(</a:t>
            </a:r>
            <a:r>
              <a:rPr lang="en-US" sz="1300" dirty="0">
                <a:solidFill>
                  <a:srgbClr val="FF0000"/>
                </a:solidFill>
              </a:rPr>
              <a:t>right</a:t>
            </a:r>
            <a:r>
              <a:rPr lang="en-US" sz="1300" dirty="0"/>
              <a:t> side of arrow)</a:t>
            </a:r>
          </a:p>
          <a:p>
            <a:pPr marL="457200" indent="-457200">
              <a:lnSpc>
                <a:spcPct val="90000"/>
              </a:lnSpc>
            </a:pPr>
            <a:r>
              <a:rPr lang="en-US" sz="2600" b="1" dirty="0"/>
              <a:t>Law of Conservation of Matter:</a:t>
            </a:r>
          </a:p>
          <a:p>
            <a:pPr marL="749808" lvl="1" indent="-457200">
              <a:lnSpc>
                <a:spcPct val="90000"/>
              </a:lnSpc>
            </a:pPr>
            <a:r>
              <a:rPr lang="en-US" sz="2200" dirty="0">
                <a:latin typeface="Sydnie" charset="0"/>
              </a:rPr>
              <a:t>The mass of the reactants is </a:t>
            </a:r>
            <a:r>
              <a:rPr lang="en-US" sz="2200" dirty="0">
                <a:solidFill>
                  <a:srgbClr val="FF0000"/>
                </a:solidFill>
                <a:latin typeface="Sydnie" charset="0"/>
              </a:rPr>
              <a:t>always equal</a:t>
            </a:r>
            <a:r>
              <a:rPr lang="en-US" sz="2200" dirty="0">
                <a:latin typeface="Sydnie" charset="0"/>
              </a:rPr>
              <a:t> to the mass of the products in a chemical reaction</a:t>
            </a:r>
          </a:p>
          <a:p>
            <a:pPr marL="749808" lvl="1" indent="-457200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Sydnie" charset="0"/>
              </a:rPr>
              <a:t>Same number of atoms </a:t>
            </a:r>
            <a:r>
              <a:rPr lang="en-US" sz="2200" dirty="0">
                <a:latin typeface="Sydnie" charset="0"/>
              </a:rPr>
              <a:t>on both sides of the equation</a:t>
            </a:r>
            <a:endParaRPr lang="en-US" sz="2200" dirty="0">
              <a:latin typeface="Goudy Stout" charset="0"/>
            </a:endParaRPr>
          </a:p>
          <a:p>
            <a:pPr lvl="1"/>
            <a:endParaRPr lang="en-US" sz="1500" dirty="0"/>
          </a:p>
        </p:txBody>
      </p:sp>
      <p:pic>
        <p:nvPicPr>
          <p:cNvPr id="3" name="Picture 2" descr="ChemRxtn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7" y="3213855"/>
            <a:ext cx="3522698" cy="1305592"/>
          </a:xfrm>
          <a:prstGeom prst="rect">
            <a:avLst/>
          </a:prstGeom>
        </p:spPr>
      </p:pic>
      <p:pic>
        <p:nvPicPr>
          <p:cNvPr id="6" name="Picture 5" descr="Screen Shot 2014-04-27 at 4.2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34" y="1699291"/>
            <a:ext cx="3400104" cy="1430285"/>
          </a:xfrm>
          <a:prstGeom prst="rect">
            <a:avLst/>
          </a:prstGeom>
        </p:spPr>
      </p:pic>
      <p:pic>
        <p:nvPicPr>
          <p:cNvPr id="4" name="Picture 3" descr="A picture containing chair, stool&#10;&#10;Description automatically generated">
            <a:extLst>
              <a:ext uri="{FF2B5EF4-FFF2-40B4-BE49-F238E27FC236}">
                <a16:creationId xmlns:a16="http://schemas.microsoft.com/office/drawing/2014/main" id="{94D23C72-CB87-3E4E-A06B-B674E4193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920" y="4996953"/>
            <a:ext cx="3079531" cy="16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2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70" y="383293"/>
            <a:ext cx="8371106" cy="85725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Chemical Equations: </a:t>
            </a:r>
            <a:r>
              <a:rPr lang="en-US" sz="2800" dirty="0">
                <a:latin typeface="+mn-lt"/>
              </a:rPr>
              <a:t>Coefficients and Subscripts</a:t>
            </a:r>
            <a:endParaRPr lang="en-US" sz="3200" dirty="0"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73343" y="1599907"/>
            <a:ext cx="6597316" cy="4269971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400" b="1" dirty="0">
                <a:solidFill>
                  <a:srgbClr val="008000"/>
                </a:solidFill>
              </a:rPr>
              <a:t>Coefficients</a:t>
            </a:r>
            <a:r>
              <a:rPr lang="en-US" sz="2400" b="1" dirty="0"/>
              <a:t>: numbers </a:t>
            </a:r>
            <a:r>
              <a:rPr lang="en-US" sz="2400" b="1" dirty="0">
                <a:solidFill>
                  <a:srgbClr val="FF0000"/>
                </a:solidFill>
              </a:rPr>
              <a:t>in front </a:t>
            </a:r>
            <a:r>
              <a:rPr lang="en-US" sz="2400" b="1" dirty="0"/>
              <a:t>of the reactants and products that tell how many are needed for the reaction</a:t>
            </a:r>
          </a:p>
          <a:p>
            <a:pPr marL="342900" lvl="1" indent="0">
              <a:buNone/>
            </a:pPr>
            <a:endParaRPr lang="en-US" sz="2100" b="1" dirty="0"/>
          </a:p>
          <a:p>
            <a:pPr lvl="1" algn="ctr">
              <a:buFontTx/>
              <a:buNone/>
            </a:pPr>
            <a:r>
              <a:rPr lang="en-US" sz="2700" b="1" dirty="0">
                <a:solidFill>
                  <a:srgbClr val="1C7A2C"/>
                </a:solidFill>
              </a:rPr>
              <a:t>4</a:t>
            </a:r>
            <a:r>
              <a:rPr lang="en-US" sz="2700" b="1" dirty="0"/>
              <a:t> </a:t>
            </a:r>
            <a:r>
              <a:rPr lang="en-US" sz="2700" b="1" dirty="0">
                <a:solidFill>
                  <a:schemeClr val="hlink"/>
                </a:solidFill>
              </a:rPr>
              <a:t>Al </a:t>
            </a:r>
            <a:r>
              <a:rPr lang="en-US" sz="2700" b="1" baseline="-25000" dirty="0">
                <a:solidFill>
                  <a:schemeClr val="hlink"/>
                </a:solidFill>
              </a:rPr>
              <a:t>(s)</a:t>
            </a:r>
            <a:r>
              <a:rPr lang="en-US" sz="2700" b="1" dirty="0"/>
              <a:t>  </a:t>
            </a:r>
            <a:r>
              <a:rPr lang="en-US" sz="2700" b="1" dirty="0">
                <a:solidFill>
                  <a:srgbClr val="000000"/>
                </a:solidFill>
              </a:rPr>
              <a:t>+</a:t>
            </a:r>
            <a:r>
              <a:rPr lang="en-US" sz="2700" b="1" dirty="0"/>
              <a:t>  </a:t>
            </a:r>
            <a:r>
              <a:rPr lang="en-US" sz="2700" b="1" dirty="0">
                <a:solidFill>
                  <a:srgbClr val="1C7A2C"/>
                </a:solidFill>
              </a:rPr>
              <a:t>3</a:t>
            </a:r>
            <a:r>
              <a:rPr lang="en-US" sz="2700" b="1" dirty="0"/>
              <a:t> </a:t>
            </a:r>
            <a:r>
              <a:rPr lang="en-US" sz="2700" b="1" dirty="0">
                <a:solidFill>
                  <a:schemeClr val="hlink"/>
                </a:solidFill>
              </a:rPr>
              <a:t>O</a:t>
            </a:r>
            <a:r>
              <a:rPr lang="en-US" sz="2700" b="1" baseline="-25000" dirty="0">
                <a:solidFill>
                  <a:schemeClr val="hlink"/>
                </a:solidFill>
              </a:rPr>
              <a:t>2 (g)</a:t>
            </a:r>
            <a:r>
              <a:rPr lang="en-US" sz="2700" b="1" dirty="0"/>
              <a:t> ---&gt; </a:t>
            </a:r>
            <a:r>
              <a:rPr lang="en-US" sz="2700" b="1" dirty="0">
                <a:solidFill>
                  <a:srgbClr val="1C7A2C"/>
                </a:solidFill>
              </a:rPr>
              <a:t>2</a:t>
            </a:r>
            <a:r>
              <a:rPr lang="en-US" sz="2700" b="1" dirty="0"/>
              <a:t> </a:t>
            </a:r>
            <a:r>
              <a:rPr lang="en-US" sz="2700" b="1" dirty="0">
                <a:solidFill>
                  <a:srgbClr val="FF0066"/>
                </a:solidFill>
              </a:rPr>
              <a:t>Al</a:t>
            </a:r>
            <a:r>
              <a:rPr lang="en-US" sz="2700" b="1" baseline="-25000" dirty="0">
                <a:solidFill>
                  <a:srgbClr val="FF0066"/>
                </a:solidFill>
              </a:rPr>
              <a:t>2</a:t>
            </a:r>
            <a:r>
              <a:rPr lang="en-US" sz="2700" b="1" dirty="0">
                <a:solidFill>
                  <a:srgbClr val="FF0066"/>
                </a:solidFill>
              </a:rPr>
              <a:t>O</a:t>
            </a:r>
            <a:r>
              <a:rPr lang="en-US" sz="2700" b="1" baseline="-25000" dirty="0">
                <a:solidFill>
                  <a:srgbClr val="FF0066"/>
                </a:solidFill>
              </a:rPr>
              <a:t>3 (s)</a:t>
            </a:r>
          </a:p>
          <a:p>
            <a:pPr lvl="1">
              <a:buFontTx/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lvl="1"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Subscripts</a:t>
            </a:r>
            <a:r>
              <a:rPr lang="en-US" b="1" dirty="0"/>
              <a:t>: numbers written</a:t>
            </a:r>
            <a:r>
              <a:rPr lang="en-US" b="1" dirty="0">
                <a:solidFill>
                  <a:srgbClr val="FF0000"/>
                </a:solidFill>
              </a:rPr>
              <a:t> below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after</a:t>
            </a:r>
            <a:r>
              <a:rPr lang="en-US" b="1" dirty="0"/>
              <a:t> the elements that tell </a:t>
            </a:r>
            <a:r>
              <a:rPr lang="en-US" b="1" dirty="0">
                <a:solidFill>
                  <a:srgbClr val="FF0000"/>
                </a:solidFill>
              </a:rPr>
              <a:t>how many atoms </a:t>
            </a:r>
            <a:r>
              <a:rPr lang="en-US" b="1" dirty="0"/>
              <a:t>there are</a:t>
            </a:r>
          </a:p>
          <a:p>
            <a:pPr lvl="1" algn="ctr">
              <a:buFontTx/>
              <a:buNone/>
            </a:pPr>
            <a:endParaRPr lang="en-US" b="1" baseline="-25000" dirty="0">
              <a:solidFill>
                <a:srgbClr val="FF0066"/>
              </a:solidFill>
            </a:endParaRPr>
          </a:p>
          <a:p>
            <a:pPr lvl="1">
              <a:buFontTx/>
              <a:buNone/>
            </a:pPr>
            <a:endParaRPr lang="en-US" sz="2700" b="1" baseline="-25000" dirty="0">
              <a:solidFill>
                <a:srgbClr val="FF0066"/>
              </a:solidFill>
            </a:endParaRPr>
          </a:p>
          <a:p>
            <a:pPr lvl="1" algn="ctr">
              <a:buFontTx/>
              <a:buNone/>
            </a:pPr>
            <a:endParaRPr lang="en-US" b="1" baseline="-250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19337" y="2924036"/>
            <a:ext cx="0" cy="37097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88031" y="2924036"/>
            <a:ext cx="0" cy="37097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4911" y="2924036"/>
            <a:ext cx="0" cy="37097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oefficient-subscr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5496192"/>
            <a:ext cx="2719397" cy="1098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572000" y="3765223"/>
            <a:ext cx="0" cy="37928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6343" y="3765223"/>
            <a:ext cx="0" cy="37928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28013" y="3765223"/>
            <a:ext cx="0" cy="37928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2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54" y="375719"/>
            <a:ext cx="8747235" cy="8572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400" b="1" dirty="0">
                <a:latin typeface="Calibri"/>
                <a:ea typeface="ＭＳ Ｐゴシック" charset="0"/>
                <a:cs typeface="Calibri"/>
              </a:rPr>
              <a:t>Symbols Used in Chemical Equations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44707" y="1981543"/>
          <a:ext cx="6454588" cy="3643488"/>
        </p:xfrm>
        <a:graphic>
          <a:graphicData uri="http://schemas.openxmlformats.org/drawingml/2006/table">
            <a:tbl>
              <a:tblPr/>
              <a:tblGrid>
                <a:gridCol w="1155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Symbol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Purpose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2H</a:t>
                      </a:r>
                      <a:r>
                        <a:rPr lang="en-US" sz="2100" baseline="-250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O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Example of a 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chemical formula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; identifies atoms or molecules in the reaction; and the amount needed for reaction to occur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+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Separates more than one reactant or product; say 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plus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  <a:sym typeface="Wingdings" charset="2"/>
                        </a:rPr>
                        <a:t>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Separates reactants from products; indicates direction of reaction; say 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yields (makes)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(s)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Identifies a 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solid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state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(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aq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Identifies a substance that is dissolved in water;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aqueous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 solution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(l)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Identifies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 liquid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state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(g)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Identifies 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gas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-128"/>
                        </a:rPr>
                        <a:t> state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803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0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</a:rPr>
              <a:t>Components of a Chemical Equation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362450" y="5257800"/>
            <a:ext cx="135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581400" y="2378075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2667000" y="2378075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7010400" y="23177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62100" y="2879724"/>
            <a:ext cx="327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dirty="0">
                <a:latin typeface="Calibri"/>
              </a:rPr>
              <a:t> </a:t>
            </a:r>
            <a:r>
              <a:rPr lang="en-US" sz="4800" dirty="0">
                <a:latin typeface="Calibri"/>
              </a:rPr>
              <a:t>2H</a:t>
            </a:r>
            <a:r>
              <a:rPr lang="en-US" sz="4800" baseline="-25000" dirty="0">
                <a:latin typeface="Calibri"/>
              </a:rPr>
              <a:t>2</a:t>
            </a:r>
            <a:r>
              <a:rPr lang="en-US" sz="4800" dirty="0">
                <a:latin typeface="Calibri"/>
              </a:rPr>
              <a:t> + O</a:t>
            </a:r>
            <a:r>
              <a:rPr lang="en-US" sz="4800" baseline="-25000" dirty="0">
                <a:latin typeface="Calibri"/>
              </a:rPr>
              <a:t>2</a:t>
            </a:r>
            <a:endParaRPr lang="en-US" sz="4800" dirty="0">
              <a:latin typeface="Calibri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943600" y="2835275"/>
            <a:ext cx="205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dirty="0">
                <a:latin typeface="Calibri"/>
                <a:sym typeface="Wingdings" charset="0"/>
              </a:rPr>
              <a:t>2H</a:t>
            </a:r>
            <a:r>
              <a:rPr lang="en-US" sz="4800" baseline="-25000" dirty="0">
                <a:latin typeface="Calibri"/>
                <a:sym typeface="Wingdings" charset="0"/>
              </a:rPr>
              <a:t>2</a:t>
            </a:r>
            <a:r>
              <a:rPr lang="en-US" sz="4800" dirty="0">
                <a:latin typeface="Calibri"/>
                <a:sym typeface="Wingdings" charset="0"/>
              </a:rPr>
              <a:t>O</a:t>
            </a:r>
            <a:endParaRPr lang="en-US" sz="4800" dirty="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648200" y="27432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ym typeface="Wingdings" charset="0"/>
              </a:rPr>
              <a:t></a:t>
            </a:r>
            <a:endParaRPr lang="en-US" sz="480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81200" y="5029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dirty="0">
                <a:latin typeface="Calibri"/>
              </a:rPr>
              <a:t>(Reactants)</a:t>
            </a:r>
            <a:endParaRPr lang="en-US" sz="2800" b="1" i="1" dirty="0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867400" y="4979988"/>
            <a:ext cx="1797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Calibri"/>
              </a:rPr>
              <a:t>(Products)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419600" y="4724400"/>
            <a:ext cx="104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Calibri"/>
              </a:rPr>
              <a:t>(Yield)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710944" y="1676400"/>
            <a:ext cx="1056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Chemical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Formulas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441443" y="1676400"/>
            <a:ext cx="1050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Chemical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Formula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895600" y="4267200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Subscripts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alibri"/>
              </a:rPr>
              <a:t>Coefficient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 flipV="1">
            <a:off x="2971800" y="3749675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3886200" y="3749675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 flipV="1">
            <a:off x="6400800" y="3673475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219200" y="5715000"/>
            <a:ext cx="6096000" cy="584776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Sometimes you will see a </a:t>
            </a:r>
            <a:r>
              <a:rPr lang="ja-JP" altLang="en-US" sz="1600" b="1" dirty="0">
                <a:latin typeface="Arial"/>
              </a:rPr>
              <a:t>“</a:t>
            </a:r>
            <a:r>
              <a:rPr lang="en-US" sz="1600" b="1" dirty="0">
                <a:latin typeface="Calibri"/>
              </a:rPr>
              <a:t>yields</a:t>
            </a:r>
            <a:r>
              <a:rPr lang="ja-JP" altLang="en-US" sz="1600" b="1" dirty="0">
                <a:latin typeface="Arial"/>
              </a:rPr>
              <a:t>”</a:t>
            </a:r>
            <a:r>
              <a:rPr lang="en-US" sz="1600" b="1" dirty="0">
                <a:latin typeface="Calibri"/>
              </a:rPr>
              <a:t> sign that looks like this. </a:t>
            </a:r>
          </a:p>
          <a:p>
            <a:pPr algn="ctr"/>
            <a:r>
              <a:rPr lang="en-US" sz="1600" b="1" dirty="0">
                <a:latin typeface="Calibri"/>
              </a:rPr>
              <a:t>What do you think it means?</a:t>
            </a:r>
          </a:p>
        </p:txBody>
      </p:sp>
      <p:pic>
        <p:nvPicPr>
          <p:cNvPr id="13343" name="Picture 31" descr="reversible reaction y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62600"/>
            <a:ext cx="14605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6896100" y="600738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1676400" y="2819400"/>
            <a:ext cx="1447800" cy="914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3168650" y="2881312"/>
            <a:ext cx="1066800" cy="914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5943600" y="2743200"/>
            <a:ext cx="1981200" cy="914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5899150" y="2819400"/>
            <a:ext cx="609600" cy="838200"/>
          </a:xfrm>
          <a:prstGeom prst="ellipse">
            <a:avLst/>
          </a:prstGeom>
          <a:noFill/>
          <a:ln w="38100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1638300" y="2835275"/>
            <a:ext cx="609600" cy="838200"/>
          </a:xfrm>
          <a:prstGeom prst="ellipse">
            <a:avLst/>
          </a:prstGeom>
          <a:noFill/>
          <a:ln w="38100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2339537" y="3254375"/>
            <a:ext cx="457200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3575050" y="3242337"/>
            <a:ext cx="457200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6629400" y="3242337"/>
            <a:ext cx="457200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990600" y="3962400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alibri"/>
              </a:rPr>
              <a:t>Coefficient</a:t>
            </a: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V="1">
            <a:off x="1676400" y="36576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7239000" y="3886200"/>
            <a:ext cx="105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Subscript</a:t>
            </a:r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H="1" flipV="1">
            <a:off x="7162800" y="36576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 animBg="1"/>
      <p:bldP spid="13318" grpId="0" animBg="1"/>
      <p:bldP spid="13319" grpId="0" animBg="1"/>
      <p:bldP spid="13320" grpId="0" animBg="1"/>
      <p:bldP spid="13322" grpId="0"/>
      <p:bldP spid="13324" grpId="0"/>
      <p:bldP spid="13325" grpId="0"/>
      <p:bldP spid="13327" grpId="0"/>
      <p:bldP spid="13328" grpId="0"/>
      <p:bldP spid="13329" grpId="0"/>
      <p:bldP spid="13330" grpId="0"/>
      <p:bldP spid="13332" grpId="0"/>
      <p:bldP spid="13333" grpId="0"/>
      <p:bldP spid="13334" grpId="0"/>
      <p:bldP spid="13335" grpId="0" animBg="1"/>
      <p:bldP spid="13336" grpId="0" animBg="1"/>
      <p:bldP spid="13337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/>
      <p:bldP spid="13354" grpId="0" animBg="1"/>
      <p:bldP spid="13355" grpId="0"/>
      <p:bldP spid="133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597" y="228108"/>
            <a:ext cx="9497410" cy="85725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7C9BA5"/>
                  </a:outerShdw>
                </a:effectLst>
                <a:latin typeface="Candara" charset="0"/>
                <a:ea typeface="ＭＳ Ｐゴシック" charset="0"/>
                <a:cs typeface="ＭＳ Ｐゴシック" charset="0"/>
              </a:rPr>
              <a:t>Modeling Chemical Reactions</a:t>
            </a:r>
            <a:endParaRPr lang="en-US" sz="4000" dirty="0">
              <a:latin typeface="Candara"/>
              <a:cs typeface="Candara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7581" y="1873810"/>
            <a:ext cx="8518047" cy="19333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Chemical Equations: </a:t>
            </a:r>
            <a:r>
              <a:rPr lang="en-US" sz="2800" dirty="0"/>
              <a:t>used to show chemical reactions, and to prove that new substances form during a reaction</a:t>
            </a:r>
          </a:p>
          <a:p>
            <a:pPr lvl="1"/>
            <a:r>
              <a:rPr lang="en-US" sz="2000" b="1" dirty="0"/>
              <a:t>Reactants</a:t>
            </a:r>
            <a:r>
              <a:rPr lang="en-US" sz="2000" dirty="0"/>
              <a:t>: substance(s) at the beginning of the reaction; left side of arrow</a:t>
            </a:r>
          </a:p>
          <a:p>
            <a:pPr lvl="1"/>
            <a:r>
              <a:rPr lang="en-US" sz="2000" b="1" dirty="0"/>
              <a:t>Products</a:t>
            </a:r>
            <a:r>
              <a:rPr lang="en-US" sz="2000" dirty="0"/>
              <a:t>: substance(s) at the end of the reaction; right side of arrow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0449" y="3933255"/>
            <a:ext cx="6640551" cy="16158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Carving a Pumpkin</a:t>
            </a:r>
            <a:endParaRPr lang="en-US" sz="24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Verdana" panose="020B0604030504040204" pitchFamily="34" charset="0"/>
              </a:rPr>
              <a:t>Reactants						   Products</a:t>
            </a:r>
          </a:p>
          <a:p>
            <a:pPr algn="ctr"/>
            <a:endParaRPr lang="en-US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Verdana" panose="020B0604030504040204" pitchFamily="34" charset="0"/>
              </a:rPr>
              <a:t>CaC</a:t>
            </a:r>
            <a:r>
              <a:rPr lang="en-US" sz="21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2100" dirty="0">
                <a:solidFill>
                  <a:srgbClr val="000000"/>
                </a:solidFill>
                <a:latin typeface="Verdana" panose="020B0604030504040204" pitchFamily="34" charset="0"/>
              </a:rPr>
              <a:t>(s) + 2H</a:t>
            </a:r>
            <a:r>
              <a:rPr lang="en-US" sz="21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2100" dirty="0">
                <a:solidFill>
                  <a:srgbClr val="000000"/>
                </a:solidFill>
                <a:latin typeface="Verdana" panose="020B0604030504040204" pitchFamily="34" charset="0"/>
              </a:rPr>
              <a:t>O(l) → Ca(OH)</a:t>
            </a:r>
            <a:r>
              <a:rPr lang="en-US" sz="21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2100" dirty="0">
                <a:solidFill>
                  <a:srgbClr val="000000"/>
                </a:solidFill>
                <a:latin typeface="Verdana" panose="020B0604030504040204" pitchFamily="34" charset="0"/>
              </a:rPr>
              <a:t>(s) + C</a:t>
            </a:r>
            <a:r>
              <a:rPr lang="en-US" sz="21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2100" dirty="0">
                <a:solidFill>
                  <a:srgbClr val="000000"/>
                </a:solidFill>
                <a:latin typeface="Verdana" panose="020B0604030504040204" pitchFamily="34" charset="0"/>
              </a:rPr>
              <a:t>H</a:t>
            </a:r>
            <a:r>
              <a:rPr lang="en-US" sz="21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2100" dirty="0">
                <a:solidFill>
                  <a:srgbClr val="000000"/>
                </a:solidFill>
                <a:latin typeface="Verdana" panose="020B0604030504040204" pitchFamily="34" charset="0"/>
              </a:rPr>
              <a:t>(g)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82" y="3849219"/>
            <a:ext cx="898970" cy="7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1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alibri"/>
              </a:rPr>
              <a:t>Matter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981200"/>
            <a:ext cx="4495800" cy="4114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2800" b="1" dirty="0">
                <a:latin typeface="Calibri"/>
              </a:rPr>
              <a:t>Reminder:</a:t>
            </a:r>
          </a:p>
          <a:p>
            <a:pPr>
              <a:defRPr/>
            </a:pPr>
            <a:r>
              <a:rPr lang="en-US" sz="2800" b="1" u="sng" dirty="0">
                <a:latin typeface="Calibri"/>
              </a:rPr>
              <a:t>Matter</a:t>
            </a:r>
            <a:r>
              <a:rPr lang="en-US" sz="2800" dirty="0">
                <a:latin typeface="Calibri"/>
              </a:rPr>
              <a:t>: Anything that has 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mass</a:t>
            </a:r>
            <a:r>
              <a:rPr lang="en-US" sz="2800" dirty="0">
                <a:latin typeface="Calibri"/>
              </a:rPr>
              <a:t> and takes up 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space</a:t>
            </a:r>
            <a:r>
              <a:rPr lang="en-US" sz="2800" dirty="0">
                <a:latin typeface="Calibri"/>
              </a:rPr>
              <a:t> (has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volume</a:t>
            </a:r>
            <a:r>
              <a:rPr lang="en-US" sz="2800" dirty="0">
                <a:latin typeface="Calibri"/>
              </a:rPr>
              <a:t>)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Matter is also made up of small particles called </a:t>
            </a:r>
            <a:r>
              <a:rPr lang="en-US" sz="2800" b="1" u="sng" dirty="0">
                <a:solidFill>
                  <a:srgbClr val="FF0000"/>
                </a:solidFill>
                <a:latin typeface="Calibri"/>
              </a:rPr>
              <a:t>atoms</a:t>
            </a:r>
          </a:p>
          <a:p>
            <a:pPr>
              <a:buFontTx/>
              <a:buNone/>
              <a:defRPr/>
            </a:pPr>
            <a:endParaRPr lang="en-US" sz="2800" dirty="0">
              <a:latin typeface="Calibri"/>
            </a:endParaRPr>
          </a:p>
        </p:txBody>
      </p:sp>
      <p:pic>
        <p:nvPicPr>
          <p:cNvPr id="9" name="Picture 1027" descr="MCj0239005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733" y="2427389"/>
            <a:ext cx="3340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6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7C9BA5"/>
                  </a:outerShdw>
                </a:effectLst>
                <a:latin typeface="Candara"/>
                <a:ea typeface="ＭＳ Ｐゴシック"/>
                <a:cs typeface="Candara"/>
              </a:rPr>
              <a:t>Carving</a:t>
            </a:r>
            <a:r>
              <a:rPr lang="en-US" sz="4800" dirty="0">
                <a:effectLst>
                  <a:outerShdw blurRad="38100" dist="38100" dir="2700000" algn="tl">
                    <a:srgbClr val="7C9BA5"/>
                  </a:outerShdw>
                </a:effectLst>
                <a:latin typeface="Candara"/>
                <a:ea typeface="ＭＳ Ｐゴシック"/>
                <a:cs typeface="Candara"/>
              </a:rPr>
              <a:t> a Pumpkin</a:t>
            </a:r>
            <a:endParaRPr lang="en-US" sz="4800" dirty="0">
              <a:latin typeface="Candara"/>
              <a:cs typeface="Candar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50863"/>
              </p:ext>
            </p:extLst>
          </p:nvPr>
        </p:nvGraphicFramePr>
        <p:xfrm>
          <a:off x="1393903" y="1942832"/>
          <a:ext cx="6264197" cy="259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069">
                  <a:extLst>
                    <a:ext uri="{9D8B030D-6E8A-4147-A177-3AD203B41FA5}">
                      <a16:colId xmlns:a16="http://schemas.microsoft.com/office/drawing/2014/main" val="3804244098"/>
                    </a:ext>
                  </a:extLst>
                </a:gridCol>
                <a:gridCol w="1387609">
                  <a:extLst>
                    <a:ext uri="{9D8B030D-6E8A-4147-A177-3AD203B41FA5}">
                      <a16:colId xmlns:a16="http://schemas.microsoft.com/office/drawing/2014/main" val="4172878331"/>
                    </a:ext>
                  </a:extLst>
                </a:gridCol>
                <a:gridCol w="1150715">
                  <a:extLst>
                    <a:ext uri="{9D8B030D-6E8A-4147-A177-3AD203B41FA5}">
                      <a16:colId xmlns:a16="http://schemas.microsoft.com/office/drawing/2014/main" val="3127905620"/>
                    </a:ext>
                  </a:extLst>
                </a:gridCol>
                <a:gridCol w="1354964">
                  <a:extLst>
                    <a:ext uri="{9D8B030D-6E8A-4147-A177-3AD203B41FA5}">
                      <a16:colId xmlns:a16="http://schemas.microsoft.com/office/drawing/2014/main" val="4148343082"/>
                    </a:ext>
                  </a:extLst>
                </a:gridCol>
                <a:gridCol w="1252840">
                  <a:extLst>
                    <a:ext uri="{9D8B030D-6E8A-4147-A177-3AD203B41FA5}">
                      <a16:colId xmlns:a16="http://schemas.microsoft.com/office/drawing/2014/main" val="2232969536"/>
                    </a:ext>
                  </a:extLst>
                </a:gridCol>
              </a:tblGrid>
              <a:tr h="31603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Carving a Pumpkin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543772"/>
                  </a:ext>
                </a:extLst>
              </a:tr>
              <a:tr h="342900">
                <a:tc gridSpan="5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6627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Reactants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Products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94015"/>
                  </a:ext>
                </a:extLst>
              </a:tr>
              <a:tr h="65652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Calcium</a:t>
                      </a:r>
                      <a:r>
                        <a:rPr lang="en-US" sz="1500" baseline="0" dirty="0"/>
                        <a:t> Carbide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Water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Calcium Hydroxide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Acetylene</a:t>
                      </a:r>
                      <a:r>
                        <a:rPr lang="en-US" sz="1500" baseline="0" dirty="0"/>
                        <a:t> Gas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8383715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Properties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Powder</a:t>
                      </a:r>
                      <a:r>
                        <a:rPr lang="en-US" sz="1500" baseline="0" dirty="0"/>
                        <a:t> </a:t>
                      </a:r>
                    </a:p>
                    <a:p>
                      <a:pPr algn="ctr"/>
                      <a:r>
                        <a:rPr lang="en-US" sz="1500" baseline="0" dirty="0"/>
                        <a:t>Solid</a:t>
                      </a:r>
                    </a:p>
                    <a:p>
                      <a:pPr algn="ctr"/>
                      <a:r>
                        <a:rPr lang="en-US" sz="1500" dirty="0"/>
                        <a:t>Gray</a:t>
                      </a:r>
                      <a:r>
                        <a:rPr lang="en-US" sz="1500" baseline="0" dirty="0"/>
                        <a:t> </a:t>
                      </a:r>
                    </a:p>
                    <a:p>
                      <a:pPr algn="ctr"/>
                      <a:r>
                        <a:rPr lang="en-US" sz="1500" baseline="0" dirty="0"/>
                        <a:t>Highly Reactive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Colorless</a:t>
                      </a:r>
                    </a:p>
                    <a:p>
                      <a:pPr algn="ctr"/>
                      <a:r>
                        <a:rPr lang="en-US" sz="1500" dirty="0"/>
                        <a:t>Odorless</a:t>
                      </a:r>
                    </a:p>
                    <a:p>
                      <a:pPr algn="ctr"/>
                      <a:r>
                        <a:rPr lang="en-US" sz="1500" dirty="0"/>
                        <a:t>Liquid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Powdered </a:t>
                      </a:r>
                    </a:p>
                    <a:p>
                      <a:pPr algn="ctr"/>
                      <a:r>
                        <a:rPr lang="en-US" sz="1500" dirty="0"/>
                        <a:t>Solid</a:t>
                      </a:r>
                    </a:p>
                    <a:p>
                      <a:pPr algn="ctr"/>
                      <a:r>
                        <a:rPr lang="en-US" sz="1500" dirty="0"/>
                        <a:t>White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Flammable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Gas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Colorless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Odorless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0762439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759650" y="4779762"/>
            <a:ext cx="5898451" cy="915200"/>
            <a:chOff x="389459" y="4548980"/>
            <a:chExt cx="8640554" cy="1579561"/>
          </a:xfrm>
        </p:grpSpPr>
        <p:grpSp>
          <p:nvGrpSpPr>
            <p:cNvPr id="18" name="Group 17"/>
            <p:cNvGrpSpPr/>
            <p:nvPr/>
          </p:nvGrpSpPr>
          <p:grpSpPr>
            <a:xfrm>
              <a:off x="389459" y="4548980"/>
              <a:ext cx="7344935" cy="1579561"/>
              <a:chOff x="389459" y="4548980"/>
              <a:chExt cx="7344935" cy="157956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l="26667" t="18506" r="39086" b="28675"/>
              <a:stretch/>
            </p:blipFill>
            <p:spPr>
              <a:xfrm>
                <a:off x="389459" y="4548980"/>
                <a:ext cx="1473208" cy="157956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/>
              <a:srcRect r="60667"/>
              <a:stretch/>
            </p:blipFill>
            <p:spPr>
              <a:xfrm>
                <a:off x="2230968" y="4548980"/>
                <a:ext cx="1510090" cy="157956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7701" y="4621474"/>
                <a:ext cx="1551900" cy="1507067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>
                <a:off x="3741058" y="5287961"/>
                <a:ext cx="1187126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  <a:lumOff val="75000"/>
                  </a:schemeClr>
                </a:solidFill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862668" y="5103295"/>
                <a:ext cx="795866" cy="51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350" b="1" dirty="0"/>
                  <a:t>+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938528" y="5071027"/>
                <a:ext cx="795866" cy="51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350" b="1" dirty="0"/>
                  <a:t>+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13095" y="5154094"/>
                <a:ext cx="795866" cy="51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350" dirty="0">
                    <a:sym typeface="Wingdings" panose="05000000000000000000" pitchFamily="2" charset="2"/>
                  </a:rPr>
                  <a:t></a:t>
                </a:r>
                <a:endParaRPr lang="de-DE" sz="1350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2474" y="4719774"/>
              <a:ext cx="1807539" cy="1310466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393903" y="2285985"/>
            <a:ext cx="62338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Verdana" panose="020B0604030504040204" pitchFamily="34" charset="0"/>
              </a:rPr>
              <a:t>CaC</a:t>
            </a:r>
            <a:r>
              <a:rPr lang="en-US" sz="15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Verdana" panose="020B0604030504040204" pitchFamily="34" charset="0"/>
              </a:rPr>
              <a:t>(s) + 2H</a:t>
            </a:r>
            <a:r>
              <a:rPr lang="en-US" sz="15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Verdana" panose="020B0604030504040204" pitchFamily="34" charset="0"/>
              </a:rPr>
              <a:t>O(l)    →   Ca(OH)</a:t>
            </a:r>
            <a:r>
              <a:rPr lang="en-US" sz="15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Verdana" panose="020B0604030504040204" pitchFamily="34" charset="0"/>
              </a:rPr>
              <a:t>(s) + C</a:t>
            </a:r>
            <a:r>
              <a:rPr lang="en-US" sz="15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Verdana" panose="020B0604030504040204" pitchFamily="34" charset="0"/>
              </a:rPr>
              <a:t>H</a:t>
            </a:r>
            <a:r>
              <a:rPr lang="en-US" sz="1500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Verdana" panose="020B0604030504040204" pitchFamily="34" charset="0"/>
              </a:rPr>
              <a:t>(g)</a:t>
            </a:r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3754528" y="3022683"/>
            <a:ext cx="596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5190" y="3005956"/>
            <a:ext cx="596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60822" y="3045713"/>
            <a:ext cx="596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sym typeface="Wingdings" panose="05000000000000000000" pitchFamily="2" charset="2"/>
              </a:rPr>
              <a:t></a:t>
            </a:r>
            <a:endParaRPr lang="de-DE" sz="2100" dirty="0"/>
          </a:p>
        </p:txBody>
      </p:sp>
      <p:sp>
        <p:nvSpPr>
          <p:cNvPr id="31" name="5-Point Star 30"/>
          <p:cNvSpPr/>
          <p:nvPr/>
        </p:nvSpPr>
        <p:spPr>
          <a:xfrm>
            <a:off x="991347" y="3337630"/>
            <a:ext cx="1888800" cy="1399229"/>
          </a:xfrm>
          <a:prstGeom prst="star5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156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69" y="5180311"/>
            <a:ext cx="1797816" cy="1797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071" y="4709288"/>
            <a:ext cx="2286000" cy="2286000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7582" y="1588624"/>
            <a:ext cx="8876418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latin typeface="Calibri"/>
              </a:rPr>
              <a:t>Made up of a combination of compounds and/or elements that can be taken apart physically </a:t>
            </a:r>
            <a:r>
              <a:rPr lang="en-US" sz="2800" dirty="0">
                <a:latin typeface="Calibri"/>
              </a:rPr>
              <a:t>(not bonded together)</a:t>
            </a:r>
            <a:endParaRPr lang="en-US" sz="5400" dirty="0">
              <a:latin typeface="Calibri"/>
            </a:endParaRPr>
          </a:p>
          <a:p>
            <a:pPr lvl="1"/>
            <a:r>
              <a:rPr lang="en-US" sz="3200" dirty="0">
                <a:latin typeface="Calibri"/>
              </a:rPr>
              <a:t>Ex. Salt water, </a:t>
            </a:r>
            <a:r>
              <a:rPr lang="en-US" sz="3200" dirty="0" err="1">
                <a:latin typeface="Calibri"/>
              </a:rPr>
              <a:t>kool-aid</a:t>
            </a:r>
            <a:r>
              <a:rPr lang="en-US" sz="3200" dirty="0">
                <a:latin typeface="Calibri"/>
              </a:rPr>
              <a:t>, salad dressing, pizza; trail mix,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36301"/>
            <a:ext cx="2261369" cy="1518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929" y="5185046"/>
            <a:ext cx="2582862" cy="1535516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8000" dirty="0">
                <a:latin typeface="Calibri"/>
              </a:rPr>
              <a:t>Mixtures</a:t>
            </a:r>
          </a:p>
        </p:txBody>
      </p:sp>
      <p:pic>
        <p:nvPicPr>
          <p:cNvPr id="8" name="Picture 9" descr="mix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7734" y="5135096"/>
            <a:ext cx="1580640" cy="1620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78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0d83467970453ef017c31cd9043970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25"/>
            <a:ext cx="9144000" cy="6092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9C6D99-98AA-534D-A224-2B88230D5122}"/>
              </a:ext>
            </a:extLst>
          </p:cNvPr>
          <p:cNvSpPr txBox="1"/>
          <p:nvPr/>
        </p:nvSpPr>
        <p:spPr>
          <a:xfrm>
            <a:off x="4729656" y="3145220"/>
            <a:ext cx="421464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561C1-D7D2-CD4D-BE98-54401856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805" y="3231773"/>
            <a:ext cx="4079499" cy="20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6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>
                <a:latin typeface="Calibri"/>
                <a:cs typeface="+mj-cs"/>
              </a:rPr>
              <a:t>Element, Compound, Molecule or Mixture?</a:t>
            </a:r>
          </a:p>
        </p:txBody>
      </p:sp>
      <p:pic>
        <p:nvPicPr>
          <p:cNvPr id="52230" name="Picture 6" descr="mixture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613" y="1600200"/>
            <a:ext cx="4537075" cy="4648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ompound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311650" cy="4419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>
                <a:latin typeface="Calibri"/>
              </a:rPr>
              <a:t>Element, Compound, Molecule or Mixture?</a:t>
            </a:r>
            <a:endParaRPr lang="en-US" sz="4400" b="1" dirty="0"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31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mixture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225" y="1676400"/>
            <a:ext cx="4165600" cy="426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sz="4400" dirty="0">
                <a:latin typeface="Calibri"/>
              </a:rPr>
              <a:t>Element, Compound, Molecule or Mixture?</a:t>
            </a:r>
          </a:p>
        </p:txBody>
      </p:sp>
    </p:spTree>
    <p:extLst>
      <p:ext uri="{BB962C8B-B14F-4D97-AF65-F5344CB8AC3E}">
        <p14:creationId xmlns:p14="http://schemas.microsoft.com/office/powerpoint/2010/main" val="41197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element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225" y="1676400"/>
            <a:ext cx="4313238" cy="4419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>
                <a:latin typeface="Calibri"/>
              </a:rPr>
              <a:t>Element, Compound, Molecule or Mixture?</a:t>
            </a:r>
            <a:endParaRPr lang="en-US" sz="4400" b="1" dirty="0"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13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mixture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1676400"/>
            <a:ext cx="4087812" cy="4191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>
                <a:latin typeface="Calibri"/>
              </a:rPr>
              <a:t>Element, Compound, Molecule or Mixture?</a:t>
            </a:r>
            <a:endParaRPr lang="en-US" sz="4400" b="1" dirty="0"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43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element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09738"/>
            <a:ext cx="4343400" cy="42370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>
                <a:latin typeface="Calibri"/>
              </a:rPr>
              <a:t>Element, Compound, Molecule or Mixture?</a:t>
            </a:r>
            <a:endParaRPr lang="en-US" sz="4400" b="1" dirty="0"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57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619BE21-98BB-9844-BE5F-7A66FC623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Atomic Structure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874B428-8C0B-C941-B6CD-9F934016D54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037138" y="1562100"/>
            <a:ext cx="4038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/>
              <a:t>Atoms are the smallest possible unit into which matter can be divided, while still maintaining its properties.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/>
              <a:t>2 areas in the atom: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u="sng" dirty="0"/>
              <a:t>Nucleus</a:t>
            </a:r>
            <a:r>
              <a:rPr lang="en-US" sz="2800" dirty="0"/>
              <a:t>: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middle of the atom; most of the mass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u="sng" dirty="0"/>
              <a:t>Electron Cloud</a:t>
            </a:r>
            <a:r>
              <a:rPr lang="en-US" sz="2800" dirty="0"/>
              <a:t>: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surrounds the nucleus; mostly empty space</a:t>
            </a:r>
          </a:p>
          <a:p>
            <a:pPr marL="114300" indent="0" algn="ctr" eaLnBrk="1" hangingPunct="1">
              <a:buFont typeface="Arial" charset="0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(Atom is mostly empty space)</a:t>
            </a:r>
          </a:p>
          <a:p>
            <a:pPr marL="914400" lvl="2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</p:txBody>
      </p:sp>
      <p:sp>
        <p:nvSpPr>
          <p:cNvPr id="2114" name="Line 66">
            <a:extLst>
              <a:ext uri="{FF2B5EF4-FFF2-40B4-BE49-F238E27FC236}">
                <a16:creationId xmlns:a16="http://schemas.microsoft.com/office/drawing/2014/main" id="{2D479F38-1615-E046-B1F7-61E7A6F846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4625" y="3798094"/>
            <a:ext cx="2106120" cy="7699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08" name="Oval 82">
            <a:extLst>
              <a:ext uri="{FF2B5EF4-FFF2-40B4-BE49-F238E27FC236}">
                <a16:creationId xmlns:a16="http://schemas.microsoft.com/office/drawing/2014/main" id="{0B9E39E6-3A5E-FC48-86D1-DEE0A0D2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579438" cy="596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/>
              <a:t>+</a:t>
            </a:r>
          </a:p>
        </p:txBody>
      </p:sp>
      <p:sp>
        <p:nvSpPr>
          <p:cNvPr id="21509" name="Oval 81">
            <a:extLst>
              <a:ext uri="{FF2B5EF4-FFF2-40B4-BE49-F238E27FC236}">
                <a16:creationId xmlns:a16="http://schemas.microsoft.com/office/drawing/2014/main" id="{E1840399-65CF-F148-9F09-0E4C37C4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76600"/>
            <a:ext cx="577850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1510" name="Oval 17">
            <a:extLst>
              <a:ext uri="{FF2B5EF4-FFF2-40B4-BE49-F238E27FC236}">
                <a16:creationId xmlns:a16="http://schemas.microsoft.com/office/drawing/2014/main" id="{4781F058-9F04-2E47-A073-8753F4A0F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3048000"/>
            <a:ext cx="579437" cy="5984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/>
              <a:t>+</a:t>
            </a:r>
          </a:p>
        </p:txBody>
      </p:sp>
      <p:sp>
        <p:nvSpPr>
          <p:cNvPr id="21511" name="Oval 18">
            <a:extLst>
              <a:ext uri="{FF2B5EF4-FFF2-40B4-BE49-F238E27FC236}">
                <a16:creationId xmlns:a16="http://schemas.microsoft.com/office/drawing/2014/main" id="{D5696BE4-F17D-FC47-A032-DF62BC20B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3048000"/>
            <a:ext cx="579437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1512" name="Oval 19">
            <a:extLst>
              <a:ext uri="{FF2B5EF4-FFF2-40B4-BE49-F238E27FC236}">
                <a16:creationId xmlns:a16="http://schemas.microsoft.com/office/drawing/2014/main" id="{9E769941-243F-114E-B111-2BD24ECF1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579438" cy="596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/>
              <a:t>+</a:t>
            </a:r>
          </a:p>
        </p:txBody>
      </p:sp>
      <p:sp>
        <p:nvSpPr>
          <p:cNvPr id="21513" name="Oval 20">
            <a:extLst>
              <a:ext uri="{FF2B5EF4-FFF2-40B4-BE49-F238E27FC236}">
                <a16:creationId xmlns:a16="http://schemas.microsoft.com/office/drawing/2014/main" id="{528DA456-1FA6-3B42-B885-4BE421F77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75050"/>
            <a:ext cx="579438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1514" name="Oval 21">
            <a:extLst>
              <a:ext uri="{FF2B5EF4-FFF2-40B4-BE49-F238E27FC236}">
                <a16:creationId xmlns:a16="http://schemas.microsoft.com/office/drawing/2014/main" id="{759A5155-2F7E-524F-BE86-B37A534A3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0"/>
            <a:ext cx="577850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075" name="Oval 27">
            <a:extLst>
              <a:ext uri="{FF2B5EF4-FFF2-40B4-BE49-F238E27FC236}">
                <a16:creationId xmlns:a16="http://schemas.microsoft.com/office/drawing/2014/main" id="{F50564AD-21FE-3D48-B8DC-EF6166CD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-</a:t>
            </a:r>
          </a:p>
        </p:txBody>
      </p:sp>
      <p:sp>
        <p:nvSpPr>
          <p:cNvPr id="2091" name="Oval 43">
            <a:extLst>
              <a:ext uri="{FF2B5EF4-FFF2-40B4-BE49-F238E27FC236}">
                <a16:creationId xmlns:a16="http://schemas.microsoft.com/office/drawing/2014/main" id="{6DCFDB9F-6DD8-1849-98DE-73BB7EB4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648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-</a:t>
            </a:r>
          </a:p>
        </p:txBody>
      </p:sp>
      <p:sp>
        <p:nvSpPr>
          <p:cNvPr id="2106" name="Oval 58">
            <a:extLst>
              <a:ext uri="{FF2B5EF4-FFF2-40B4-BE49-F238E27FC236}">
                <a16:creationId xmlns:a16="http://schemas.microsoft.com/office/drawing/2014/main" id="{E604F6C6-74B8-F241-8763-B5917ACE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-</a:t>
            </a:r>
          </a:p>
        </p:txBody>
      </p:sp>
      <p:sp>
        <p:nvSpPr>
          <p:cNvPr id="2107" name="Oval 59">
            <a:extLst>
              <a:ext uri="{FF2B5EF4-FFF2-40B4-BE49-F238E27FC236}">
                <a16:creationId xmlns:a16="http://schemas.microsoft.com/office/drawing/2014/main" id="{3D036386-6C48-B64C-9F72-80F13687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-</a:t>
            </a:r>
          </a:p>
        </p:txBody>
      </p:sp>
      <p:sp>
        <p:nvSpPr>
          <p:cNvPr id="21519" name="Oval 80">
            <a:extLst>
              <a:ext uri="{FF2B5EF4-FFF2-40B4-BE49-F238E27FC236}">
                <a16:creationId xmlns:a16="http://schemas.microsoft.com/office/drawing/2014/main" id="{90ADC214-CF1C-7542-9C2B-BDA0295A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577850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1520" name="Oval 22">
            <a:extLst>
              <a:ext uri="{FF2B5EF4-FFF2-40B4-BE49-F238E27FC236}">
                <a16:creationId xmlns:a16="http://schemas.microsoft.com/office/drawing/2014/main" id="{7D2768C7-D64D-5A48-BB49-FC7D999E4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470275"/>
            <a:ext cx="579437" cy="596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/>
              <a:t>+</a:t>
            </a:r>
          </a:p>
        </p:txBody>
      </p:sp>
      <p:sp>
        <p:nvSpPr>
          <p:cNvPr id="21521" name="Oval 84">
            <a:extLst>
              <a:ext uri="{FF2B5EF4-FFF2-40B4-BE49-F238E27FC236}">
                <a16:creationId xmlns:a16="http://schemas.microsoft.com/office/drawing/2014/main" id="{F46BA2AC-C931-8C45-A263-1153DA05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3352800" cy="33528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2" name="Oval 85">
            <a:extLst>
              <a:ext uri="{FF2B5EF4-FFF2-40B4-BE49-F238E27FC236}">
                <a16:creationId xmlns:a16="http://schemas.microsoft.com/office/drawing/2014/main" id="{496A9BCE-60D7-4A42-A511-9C46AC15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743200"/>
            <a:ext cx="1981200" cy="1981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181476D-21C0-9D48-BB65-7C876C4CAD9B}"/>
              </a:ext>
            </a:extLst>
          </p:cNvPr>
          <p:cNvSpPr>
            <a:spLocks/>
          </p:cNvSpPr>
          <p:nvPr/>
        </p:nvSpPr>
        <p:spPr bwMode="auto">
          <a:xfrm>
            <a:off x="3657600" y="3200400"/>
            <a:ext cx="268288" cy="1293813"/>
          </a:xfrm>
          <a:prstGeom prst="rightBrace">
            <a:avLst>
              <a:gd name="adj1" fmla="val 832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" name="Line 66">
            <a:extLst>
              <a:ext uri="{FF2B5EF4-FFF2-40B4-BE49-F238E27FC236}">
                <a16:creationId xmlns:a16="http://schemas.microsoft.com/office/drawing/2014/main" id="{1C708076-0219-204C-93F2-6C297E3348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3345" y="4745421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24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56 C 0.06354 -0.00556 0.1125 0.05793 0.1125 0.13624 C 0.1125 0.21432 0.06354 0.27804 0.00417 0.27804 C -0.05573 0.27804 -0.10417 0.21432 -0.10417 0.13624 C -0.10417 0.05793 -0.05573 -0.00556 0.00417 -0.00556 Z " pathEditMode="relative" rAng="0" ptsTypes="fffff">
                                      <p:cBhvr>
                                        <p:cTn id="6" dur="9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29472 C 0.05764 -0.29472 0.10833 -0.23008 0.10833 -0.15014 C 0.10833 -0.07044 0.05764 -0.00556 -0.00417 -0.00556 C -0.06632 -0.00556 -0.11667 -0.07044 -0.11667 -0.15014 C -0.11667 -0.23008 -0.06632 -0.29472 -0.00417 -0.29472 Z " pathEditMode="relative" rAng="0" ptsTypes="fffff">
                                      <p:cBhvr>
                                        <p:cTn id="8" dur="9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7 -0.20575 C -0.07812 -0.20575 0.00417 -0.09871 0.00417 0.03336 C 0.00417 0.16473 -0.07812 0.27247 -0.17917 0.27247 C -0.28038 0.27247 -0.3625 0.16473 -0.3625 0.03336 C -0.3625 -0.09871 -0.28038 -0.20575 -0.17917 -0.20575 Z " pathEditMode="relative" rAng="0" ptsTypes="fffff">
                                      <p:cBhvr>
                                        <p:cTn id="10" dur="9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-0.19462 C 0.28021 -0.19462 0.3625 -0.08758 0.3625 0.04449 C 0.3625 0.17586 0.28021 0.2836 0.17917 0.2836 C 0.07795 0.2836 -0.00417 0.17586 -0.00417 0.04449 C -0.00417 -0.08758 0.07795 -0.19462 0.17917 -0.19462 Z " pathEditMode="relative" rAng="0" ptsTypes="fffff">
                                      <p:cBhvr>
                                        <p:cTn id="12" dur="9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75" grpId="0" animBg="1"/>
      <p:bldP spid="2091" grpId="0" animBg="1"/>
      <p:bldP spid="2106" grpId="0" animBg="1"/>
      <p:bldP spid="2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36A1C6D-0262-8541-84BC-57A773DC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524" y="214066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Atomic Structure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7E9DA26-DEC4-3540-9750-E83566190B8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b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b="1" dirty="0"/>
              <a:t>3 subatomic particles: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400" dirty="0"/>
              <a:t>protons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400" dirty="0"/>
              <a:t>neutrons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400" dirty="0"/>
              <a:t>electrons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</p:txBody>
      </p:sp>
      <p:sp>
        <p:nvSpPr>
          <p:cNvPr id="2112" name="Line 64">
            <a:extLst>
              <a:ext uri="{FF2B5EF4-FFF2-40B4-BE49-F238E27FC236}">
                <a16:creationId xmlns:a16="http://schemas.microsoft.com/office/drawing/2014/main" id="{4BF5E288-2DF4-2649-8B03-815FD3C6A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7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13" name="Line 65">
            <a:extLst>
              <a:ext uri="{FF2B5EF4-FFF2-40B4-BE49-F238E27FC236}">
                <a16:creationId xmlns:a16="http://schemas.microsoft.com/office/drawing/2014/main" id="{65257F2C-5EAC-E940-91C2-82A1A0BA26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038600"/>
            <a:ext cx="2133600" cy="152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14" name="Line 66">
            <a:extLst>
              <a:ext uri="{FF2B5EF4-FFF2-40B4-BE49-F238E27FC236}">
                <a16:creationId xmlns:a16="http://schemas.microsoft.com/office/drawing/2014/main" id="{90C80B60-921C-FF44-9752-7072CEF89E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419600"/>
            <a:ext cx="220980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15" name="Oval 67">
            <a:extLst>
              <a:ext uri="{FF2B5EF4-FFF2-40B4-BE49-F238E27FC236}">
                <a16:creationId xmlns:a16="http://schemas.microsoft.com/office/drawing/2014/main" id="{CA454538-095D-914D-95CE-8865E06B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055" y="32766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 dirty="0"/>
              <a:t>+</a:t>
            </a:r>
          </a:p>
        </p:txBody>
      </p:sp>
      <p:sp>
        <p:nvSpPr>
          <p:cNvPr id="2116" name="Oval 68">
            <a:extLst>
              <a:ext uri="{FF2B5EF4-FFF2-40B4-BE49-F238E27FC236}">
                <a16:creationId xmlns:a16="http://schemas.microsoft.com/office/drawing/2014/main" id="{D4363960-6518-B94C-B12D-0F34FBA5D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643066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117" name="Oval 69">
            <a:extLst>
              <a:ext uri="{FF2B5EF4-FFF2-40B4-BE49-F238E27FC236}">
                <a16:creationId xmlns:a16="http://schemas.microsoft.com/office/drawing/2014/main" id="{04323CE0-8840-EB4C-98F9-E0CA6E17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634" y="4089400"/>
            <a:ext cx="152400" cy="1682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800" b="1"/>
              <a:t>-</a:t>
            </a:r>
          </a:p>
        </p:txBody>
      </p:sp>
      <p:sp>
        <p:nvSpPr>
          <p:cNvPr id="22537" name="Oval 82">
            <a:extLst>
              <a:ext uri="{FF2B5EF4-FFF2-40B4-BE49-F238E27FC236}">
                <a16:creationId xmlns:a16="http://schemas.microsoft.com/office/drawing/2014/main" id="{78115381-6FED-6344-99D9-BD8FB489B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579438" cy="596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/>
              <a:t>+</a:t>
            </a:r>
          </a:p>
        </p:txBody>
      </p:sp>
      <p:sp>
        <p:nvSpPr>
          <p:cNvPr id="22538" name="Oval 81">
            <a:extLst>
              <a:ext uri="{FF2B5EF4-FFF2-40B4-BE49-F238E27FC236}">
                <a16:creationId xmlns:a16="http://schemas.microsoft.com/office/drawing/2014/main" id="{A76E04D7-8559-2E4C-A138-E7FF9EB59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76600"/>
            <a:ext cx="577850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2539" name="Oval 17">
            <a:extLst>
              <a:ext uri="{FF2B5EF4-FFF2-40B4-BE49-F238E27FC236}">
                <a16:creationId xmlns:a16="http://schemas.microsoft.com/office/drawing/2014/main" id="{F1566D80-12C0-2E49-807B-1B6074CB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3048000"/>
            <a:ext cx="579437" cy="5984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/>
              <a:t>+</a:t>
            </a:r>
          </a:p>
        </p:txBody>
      </p:sp>
      <p:sp>
        <p:nvSpPr>
          <p:cNvPr id="22540" name="Oval 18">
            <a:extLst>
              <a:ext uri="{FF2B5EF4-FFF2-40B4-BE49-F238E27FC236}">
                <a16:creationId xmlns:a16="http://schemas.microsoft.com/office/drawing/2014/main" id="{3913EE7B-FA4E-F84C-9A1E-49DADCFF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3048000"/>
            <a:ext cx="579437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2541" name="Oval 19">
            <a:extLst>
              <a:ext uri="{FF2B5EF4-FFF2-40B4-BE49-F238E27FC236}">
                <a16:creationId xmlns:a16="http://schemas.microsoft.com/office/drawing/2014/main" id="{F6A6D88A-24DD-4C46-8B93-9EF612F24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579438" cy="596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/>
              <a:t>+</a:t>
            </a:r>
          </a:p>
        </p:txBody>
      </p:sp>
      <p:sp>
        <p:nvSpPr>
          <p:cNvPr id="22542" name="Oval 20">
            <a:extLst>
              <a:ext uri="{FF2B5EF4-FFF2-40B4-BE49-F238E27FC236}">
                <a16:creationId xmlns:a16="http://schemas.microsoft.com/office/drawing/2014/main" id="{5B0D9165-3053-B145-B889-100E29B76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75050"/>
            <a:ext cx="579438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2543" name="Oval 21">
            <a:extLst>
              <a:ext uri="{FF2B5EF4-FFF2-40B4-BE49-F238E27FC236}">
                <a16:creationId xmlns:a16="http://schemas.microsoft.com/office/drawing/2014/main" id="{1347E4EA-ECFC-984B-A4F3-7D08396D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0"/>
            <a:ext cx="577850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075" name="Oval 27">
            <a:extLst>
              <a:ext uri="{FF2B5EF4-FFF2-40B4-BE49-F238E27FC236}">
                <a16:creationId xmlns:a16="http://schemas.microsoft.com/office/drawing/2014/main" id="{535E4AAD-7B42-4A4C-AD6E-91506664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-</a:t>
            </a:r>
          </a:p>
        </p:txBody>
      </p:sp>
      <p:sp>
        <p:nvSpPr>
          <p:cNvPr id="2091" name="Oval 43">
            <a:extLst>
              <a:ext uri="{FF2B5EF4-FFF2-40B4-BE49-F238E27FC236}">
                <a16:creationId xmlns:a16="http://schemas.microsoft.com/office/drawing/2014/main" id="{961A2CF3-EF4D-3F46-9292-78F4BF24E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648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-</a:t>
            </a:r>
          </a:p>
        </p:txBody>
      </p:sp>
      <p:sp>
        <p:nvSpPr>
          <p:cNvPr id="2106" name="Oval 58">
            <a:extLst>
              <a:ext uri="{FF2B5EF4-FFF2-40B4-BE49-F238E27FC236}">
                <a16:creationId xmlns:a16="http://schemas.microsoft.com/office/drawing/2014/main" id="{8B8D1437-EABA-0546-A429-8D12DD265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-</a:t>
            </a:r>
          </a:p>
        </p:txBody>
      </p:sp>
      <p:sp>
        <p:nvSpPr>
          <p:cNvPr id="2107" name="Oval 59">
            <a:extLst>
              <a:ext uri="{FF2B5EF4-FFF2-40B4-BE49-F238E27FC236}">
                <a16:creationId xmlns:a16="http://schemas.microsoft.com/office/drawing/2014/main" id="{C5B8FECD-88AB-3A40-B24E-22E13CEC5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-</a:t>
            </a:r>
          </a:p>
        </p:txBody>
      </p:sp>
      <p:sp>
        <p:nvSpPr>
          <p:cNvPr id="22548" name="Oval 80">
            <a:extLst>
              <a:ext uri="{FF2B5EF4-FFF2-40B4-BE49-F238E27FC236}">
                <a16:creationId xmlns:a16="http://schemas.microsoft.com/office/drawing/2014/main" id="{7FADC210-C7F9-2E4C-90E5-72515F554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577850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/>
          </a:p>
        </p:txBody>
      </p:sp>
      <p:sp>
        <p:nvSpPr>
          <p:cNvPr id="22549" name="Oval 22">
            <a:extLst>
              <a:ext uri="{FF2B5EF4-FFF2-40B4-BE49-F238E27FC236}">
                <a16:creationId xmlns:a16="http://schemas.microsoft.com/office/drawing/2014/main" id="{B342D849-839A-1841-AC3D-382086116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470275"/>
            <a:ext cx="579437" cy="596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/>
              <a:t>+</a:t>
            </a:r>
          </a:p>
        </p:txBody>
      </p:sp>
      <p:sp>
        <p:nvSpPr>
          <p:cNvPr id="22550" name="Oval 84">
            <a:extLst>
              <a:ext uri="{FF2B5EF4-FFF2-40B4-BE49-F238E27FC236}">
                <a16:creationId xmlns:a16="http://schemas.microsoft.com/office/drawing/2014/main" id="{C49E84A8-D65E-DF4F-B281-A715B5D2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3352800" cy="33528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1" name="Oval 85">
            <a:extLst>
              <a:ext uri="{FF2B5EF4-FFF2-40B4-BE49-F238E27FC236}">
                <a16:creationId xmlns:a16="http://schemas.microsoft.com/office/drawing/2014/main" id="{72735291-D96B-7B4E-A561-9F7F3B5D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743200"/>
            <a:ext cx="1981200" cy="1981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384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56 C 0.06354 -0.00556 0.1125 0.05793 0.1125 0.13624 C 0.1125 0.21432 0.06354 0.27804 0.00417 0.27804 C -0.05573 0.27804 -0.10417 0.21432 -0.10417 0.13624 C -0.10417 0.05793 -0.05573 -0.00556 0.00417 -0.00556 Z " pathEditMode="relative" rAng="0" ptsTypes="fffff">
                                      <p:cBhvr>
                                        <p:cTn id="6" dur="9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29472 C 0.05764 -0.29472 0.10833 -0.23008 0.10833 -0.15014 C 0.10833 -0.07044 0.05764 -0.00556 -0.00417 -0.00556 C -0.06632 -0.00556 -0.11667 -0.07044 -0.11667 -0.15014 C -0.11667 -0.23008 -0.06632 -0.29472 -0.00417 -0.29472 Z " pathEditMode="relative" rAng="0" ptsTypes="fffff">
                                      <p:cBhvr>
                                        <p:cTn id="8" dur="9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7 -0.20575 C -0.07812 -0.20575 0.00417 -0.09871 0.00417 0.03336 C 0.00417 0.16473 -0.07812 0.27247 -0.17917 0.27247 C -0.28038 0.27247 -0.3625 0.16473 -0.3625 0.03336 C -0.3625 -0.09871 -0.28038 -0.20575 -0.17917 -0.20575 Z " pathEditMode="relative" rAng="0" ptsTypes="fffff">
                                      <p:cBhvr>
                                        <p:cTn id="10" dur="9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-0.19462 C 0.28021 -0.19462 0.3625 -0.08758 0.3625 0.04449 C 0.3625 0.17586 0.28021 0.2836 0.17917 0.2836 C 0.07795 0.2836 -0.00417 0.17586 -0.00417 0.04449 C -0.00417 -0.08758 0.07795 -0.19462 0.17917 -0.19462 Z " pathEditMode="relative" rAng="0" ptsTypes="fffff">
                                      <p:cBhvr>
                                        <p:cTn id="12" dur="9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115" grpId="0" animBg="1"/>
      <p:bldP spid="2116" grpId="0" animBg="1"/>
      <p:bldP spid="2117" grpId="0" animBg="1"/>
      <p:bldP spid="2075" grpId="0" animBg="1"/>
      <p:bldP spid="2091" grpId="0" animBg="1"/>
      <p:bldP spid="2106" grpId="0" animBg="1"/>
      <p:bldP spid="2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8000" dirty="0">
                <a:latin typeface="Calibri"/>
              </a:rPr>
              <a:t>Elements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8154" y="1365242"/>
            <a:ext cx="87630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dirty="0">
                <a:latin typeface="Calibri"/>
              </a:rPr>
              <a:t>Made up of </a:t>
            </a:r>
            <a:r>
              <a:rPr lang="en-US" sz="5000" dirty="0">
                <a:solidFill>
                  <a:srgbClr val="FF0000"/>
                </a:solidFill>
                <a:latin typeface="Calibri"/>
              </a:rPr>
              <a:t>one type of atom</a:t>
            </a:r>
          </a:p>
          <a:p>
            <a:pPr eaLnBrk="1" hangingPunct="1"/>
            <a:r>
              <a:rPr lang="en-US" sz="5000" dirty="0">
                <a:latin typeface="Calibri"/>
              </a:rPr>
              <a:t>Found on the </a:t>
            </a:r>
            <a:r>
              <a:rPr lang="en-US" sz="5000" dirty="0">
                <a:solidFill>
                  <a:srgbClr val="FF0000"/>
                </a:solidFill>
                <a:latin typeface="Calibri"/>
              </a:rPr>
              <a:t>Periodic Table</a:t>
            </a:r>
          </a:p>
          <a:p>
            <a:pPr eaLnBrk="1" hangingPunct="1"/>
            <a:r>
              <a:rPr lang="en-US" sz="5000" dirty="0">
                <a:latin typeface="Calibri"/>
              </a:rPr>
              <a:t>Examples: aluminum, helium, hydrogen, potassium, etc.</a:t>
            </a: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4926633"/>
            <a:ext cx="1524000" cy="1384300"/>
          </a:xfrm>
          <a:prstGeom prst="rect">
            <a:avLst/>
          </a:prstGeom>
        </p:spPr>
      </p:pic>
      <p:pic>
        <p:nvPicPr>
          <p:cNvPr id="3" name="Picture 2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9" y="4926633"/>
            <a:ext cx="1524000" cy="1384300"/>
          </a:xfrm>
          <a:prstGeom prst="rect">
            <a:avLst/>
          </a:prstGeom>
        </p:spPr>
      </p:pic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08" y="4926633"/>
            <a:ext cx="1524000" cy="1384300"/>
          </a:xfrm>
          <a:prstGeom prst="rect">
            <a:avLst/>
          </a:prstGeom>
        </p:spPr>
      </p:pic>
      <p:pic>
        <p:nvPicPr>
          <p:cNvPr id="7" name="Picture 8" descr="elemen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87" y="4926633"/>
            <a:ext cx="1432983" cy="14678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10" descr="element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6148" y="4760049"/>
            <a:ext cx="1675006" cy="16343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1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D2F91FCC-4920-8142-9877-FC481EE6C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Periodic Table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D59BA64-64BA-7544-9D25-81AA4EDB5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1362" y="1676400"/>
            <a:ext cx="766127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periodic table organizes the different types of atoms (elements) in a particular way.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You can predict the physical and chemical properties of the elements.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6DBC8-06E9-8E46-849D-E2395BA90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63" y="3922441"/>
            <a:ext cx="5079124" cy="28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48B68B9-82F0-664B-9910-66BBA5A54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</a:t>
            </a: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in a square?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4E075E7-7574-9748-BF02-4C75B5CF3C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08413" cy="41148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Different periodic tables can include various bits of information, but usually:</a:t>
            </a:r>
          </a:p>
          <a:p>
            <a:pPr marL="889000" lvl="1" indent="-439738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atomic number</a:t>
            </a:r>
          </a:p>
          <a:p>
            <a:pPr marL="889000" lvl="1" indent="-439738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chemical symbol</a:t>
            </a:r>
          </a:p>
          <a:p>
            <a:pPr marL="889000" lvl="1" indent="-439738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chemical name</a:t>
            </a:r>
          </a:p>
          <a:p>
            <a:pPr marL="889000" lvl="1" indent="-439738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atomic mass (weight)</a:t>
            </a:r>
          </a:p>
        </p:txBody>
      </p:sp>
      <p:pic>
        <p:nvPicPr>
          <p:cNvPr id="33795" name="Picture 3" descr="Screen Shot 2014-03-22 at 8.36.26 PM.png">
            <a:extLst>
              <a:ext uri="{FF2B5EF4-FFF2-40B4-BE49-F238E27FC236}">
                <a16:creationId xmlns:a16="http://schemas.microsoft.com/office/drawing/2014/main" id="{A5535C7E-89B7-6848-B23D-813043A9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057400"/>
            <a:ext cx="47783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39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6000" dirty="0">
                <a:latin typeface="Calibri"/>
              </a:rPr>
              <a:t>Compounds/Molecules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5683" y="1549400"/>
            <a:ext cx="4544484" cy="4953000"/>
          </a:xfrm>
        </p:spPr>
        <p:txBody>
          <a:bodyPr>
            <a:normAutofit fontScale="92500"/>
          </a:bodyPr>
          <a:lstStyle/>
          <a:p>
            <a:r>
              <a:rPr lang="en-US" sz="2400" b="1" u="sng" dirty="0"/>
              <a:t>Compounds</a:t>
            </a:r>
            <a:r>
              <a:rPr lang="en-US" sz="2400" dirty="0"/>
              <a:t>: Molecules with </a:t>
            </a:r>
            <a:r>
              <a:rPr lang="en-US" sz="2400" dirty="0">
                <a:solidFill>
                  <a:srgbClr val="FF0000"/>
                </a:solidFill>
              </a:rPr>
              <a:t>two or more different elements </a:t>
            </a:r>
            <a:r>
              <a:rPr lang="en-US" sz="2400" dirty="0"/>
              <a:t>chemically </a:t>
            </a:r>
            <a:r>
              <a:rPr lang="en-US" sz="2400" dirty="0">
                <a:solidFill>
                  <a:srgbClr val="FF0000"/>
                </a:solidFill>
              </a:rPr>
              <a:t>bonded </a:t>
            </a:r>
            <a:r>
              <a:rPr lang="en-US" sz="2400" dirty="0"/>
              <a:t>together</a:t>
            </a:r>
          </a:p>
          <a:p>
            <a:pPr marL="1028700" lvl="1" indent="-571500">
              <a:buFont typeface="Arial"/>
              <a:buChar char="•"/>
            </a:pPr>
            <a:r>
              <a:rPr lang="en-US" sz="2400" dirty="0"/>
              <a:t>Have chemical formulas (ex. NaCl, H</a:t>
            </a:r>
            <a:r>
              <a:rPr lang="en-US" sz="2400" baseline="-25000" dirty="0"/>
              <a:t>2</a:t>
            </a:r>
            <a:r>
              <a:rPr lang="en-US" sz="2400" dirty="0"/>
              <a:t>O, CH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u="sng" dirty="0"/>
              <a:t>Molecules</a:t>
            </a:r>
            <a:r>
              <a:rPr lang="en-US" sz="2400" b="1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Two or more elements </a:t>
            </a:r>
            <a:r>
              <a:rPr lang="en-US" sz="2400" dirty="0"/>
              <a:t>chemically </a:t>
            </a:r>
            <a:r>
              <a:rPr lang="en-US" sz="2400" dirty="0">
                <a:solidFill>
                  <a:srgbClr val="FF0000"/>
                </a:solidFill>
              </a:rPr>
              <a:t>bonded </a:t>
            </a:r>
            <a:r>
              <a:rPr lang="en-US" sz="2400" dirty="0"/>
              <a:t>together</a:t>
            </a:r>
            <a:endParaRPr lang="en-US" sz="2400" dirty="0"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All compounds are molecules, but not all molecules are compounds</a:t>
            </a:r>
            <a:endParaRPr lang="en-US" sz="2400" dirty="0"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Have chemical formulas (ex. H</a:t>
            </a:r>
            <a:r>
              <a:rPr lang="en-US" sz="2400" baseline="-25000" dirty="0"/>
              <a:t>2</a:t>
            </a:r>
            <a:r>
              <a:rPr lang="en-US" sz="2400" dirty="0"/>
              <a:t>, O</a:t>
            </a:r>
            <a:r>
              <a:rPr lang="en-US" sz="2400" baseline="-25000" dirty="0"/>
              <a:t>2</a:t>
            </a:r>
            <a:r>
              <a:rPr lang="en-US" sz="2400" dirty="0"/>
              <a:t>, N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endParaRPr lang="en-US" sz="2400" dirty="0">
              <a:cs typeface="Calibri"/>
            </a:endParaRPr>
          </a:p>
          <a:p>
            <a:pPr marL="1028700" lvl="1" indent="-571500">
              <a:buFont typeface="Arial"/>
              <a:buChar char="•"/>
            </a:pPr>
            <a:endParaRPr lang="en-US" sz="3200" dirty="0"/>
          </a:p>
        </p:txBody>
      </p:sp>
      <p:pic>
        <p:nvPicPr>
          <p:cNvPr id="6" name="Picture 14" descr="compoun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049" y="2688667"/>
            <a:ext cx="722386" cy="740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59C4D-B7FA-D442-A138-910A9CF9D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336" y="1951983"/>
            <a:ext cx="3883464" cy="1109561"/>
          </a:xfrm>
          <a:prstGeom prst="rect">
            <a:avLst/>
          </a:prstGeom>
        </p:spPr>
      </p:pic>
      <p:pic>
        <p:nvPicPr>
          <p:cNvPr id="8" name="Picture 7" descr="compounds_molecules.jpg">
            <a:extLst>
              <a:ext uri="{FF2B5EF4-FFF2-40B4-BE49-F238E27FC236}">
                <a16:creationId xmlns:a16="http://schemas.microsoft.com/office/drawing/2014/main" id="{912560E3-285B-C14F-A88B-CBF9CF306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36" y="3796457"/>
            <a:ext cx="3997852" cy="2335515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6F44D-6121-744C-9FC2-85DA53B34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39" y="4344158"/>
            <a:ext cx="856551" cy="871383"/>
          </a:xfrm>
          <a:prstGeom prst="rect">
            <a:avLst/>
          </a:prstGeom>
        </p:spPr>
      </p:pic>
      <p:pic>
        <p:nvPicPr>
          <p:cNvPr id="12" name="Picture 14" descr="compound1">
            <a:extLst>
              <a:ext uri="{FF2B5EF4-FFF2-40B4-BE49-F238E27FC236}">
                <a16:creationId xmlns:a16="http://schemas.microsoft.com/office/drawing/2014/main" id="{AE1878EA-6FF9-2F4F-A0AF-F4CD96DC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090" y="5390924"/>
            <a:ext cx="722386" cy="740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89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3300"/>
                </a:solidFill>
                <a:latin typeface="Calibri"/>
              </a:rPr>
              <a:t>Molecule</a:t>
            </a:r>
            <a:r>
              <a:rPr lang="en-US" sz="4000" dirty="0">
                <a:latin typeface="Calibri"/>
              </a:rPr>
              <a:t>, </a:t>
            </a:r>
            <a:r>
              <a:rPr lang="en-US" sz="4000" dirty="0">
                <a:solidFill>
                  <a:srgbClr val="33CC33"/>
                </a:solidFill>
                <a:latin typeface="Calibri"/>
              </a:rPr>
              <a:t>Compound</a:t>
            </a:r>
            <a:r>
              <a:rPr lang="en-US" sz="4000" dirty="0">
                <a:latin typeface="Calibri"/>
              </a:rPr>
              <a:t>, or Both?</a:t>
            </a:r>
          </a:p>
        </p:txBody>
      </p:sp>
      <p:pic>
        <p:nvPicPr>
          <p:cNvPr id="78856" name="Picture 8" descr="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774">
            <a:off x="4419600" y="5029200"/>
            <a:ext cx="9906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444">
            <a:off x="7467600" y="3810000"/>
            <a:ext cx="11049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61" name="Picture 13" descr="C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166">
            <a:off x="6934200" y="2057400"/>
            <a:ext cx="11049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63" name="Picture 15" descr="Water Molecule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324600" y="5181600"/>
            <a:ext cx="17018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66" name="Text Box 18"/>
          <p:cNvSpPr txBox="1">
            <a:spLocks noChangeArrowheads="1"/>
          </p:cNvSpPr>
          <p:nvPr/>
        </p:nvSpPr>
        <p:spPr bwMode="auto">
          <a:xfrm rot="468011">
            <a:off x="4410682" y="5621665"/>
            <a:ext cx="795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H</a:t>
            </a:r>
            <a:r>
              <a:rPr lang="en-US" sz="1600" b="1" baseline="-25000" dirty="0">
                <a:latin typeface="Calibri"/>
              </a:rPr>
              <a:t>2</a:t>
            </a:r>
          </a:p>
          <a:p>
            <a:pPr algn="ctr"/>
            <a:r>
              <a:rPr lang="en-US" baseline="-25000" dirty="0">
                <a:latin typeface="Calibri"/>
              </a:rPr>
              <a:t>Hydrogen</a:t>
            </a:r>
            <a:endParaRPr lang="en-US" dirty="0">
              <a:latin typeface="Calibri"/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 rot="-1016195">
            <a:off x="1603665" y="2646690"/>
            <a:ext cx="1240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NO</a:t>
            </a:r>
            <a:r>
              <a:rPr lang="en-US" sz="1600" b="1" baseline="-25000" dirty="0">
                <a:latin typeface="Calibri"/>
              </a:rPr>
              <a:t>2</a:t>
            </a:r>
          </a:p>
          <a:p>
            <a:pPr algn="ctr"/>
            <a:r>
              <a:rPr lang="en-US" baseline="-25000" dirty="0">
                <a:latin typeface="Calibri"/>
              </a:rPr>
              <a:t>Nitrogen Dioxide</a:t>
            </a:r>
            <a:endParaRPr lang="en-US" dirty="0">
              <a:latin typeface="Calibri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 rot="1049747">
            <a:off x="6890124" y="2573665"/>
            <a:ext cx="710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Cl</a:t>
            </a:r>
            <a:r>
              <a:rPr lang="en-US" sz="1600" b="1" baseline="-25000" dirty="0">
                <a:latin typeface="Calibri"/>
              </a:rPr>
              <a:t>2</a:t>
            </a:r>
          </a:p>
          <a:p>
            <a:pPr algn="ctr"/>
            <a:r>
              <a:rPr lang="en-US" baseline="-25000" dirty="0">
                <a:latin typeface="Calibri"/>
              </a:rPr>
              <a:t>Chlorine</a:t>
            </a:r>
            <a:endParaRPr lang="en-US" dirty="0">
              <a:latin typeface="Calibri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 rot="1066519">
            <a:off x="7522240" y="4250065"/>
            <a:ext cx="652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O</a:t>
            </a:r>
            <a:r>
              <a:rPr lang="en-US" sz="1600" b="1" baseline="-25000" dirty="0">
                <a:latin typeface="Calibri"/>
              </a:rPr>
              <a:t>2</a:t>
            </a:r>
          </a:p>
          <a:p>
            <a:pPr algn="ctr"/>
            <a:r>
              <a:rPr lang="en-US" baseline="-25000" dirty="0">
                <a:latin typeface="Calibri"/>
              </a:rPr>
              <a:t>Oxygen</a:t>
            </a:r>
            <a:endParaRPr lang="en-US" dirty="0">
              <a:latin typeface="Calibri"/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 rot="-1016195">
            <a:off x="1659621" y="5774065"/>
            <a:ext cx="9209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NO</a:t>
            </a:r>
            <a:endParaRPr lang="en-US" sz="1600" b="1" baseline="-25000" dirty="0">
              <a:latin typeface="Calibri"/>
            </a:endParaRPr>
          </a:p>
          <a:p>
            <a:pPr algn="ctr"/>
            <a:r>
              <a:rPr lang="en-US" baseline="-25000" dirty="0">
                <a:latin typeface="Calibri"/>
              </a:rPr>
              <a:t>Nitric Oxide</a:t>
            </a:r>
            <a:endParaRPr lang="en-US" dirty="0">
              <a:latin typeface="Calibri"/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 rot="-404156">
            <a:off x="5055247" y="3945265"/>
            <a:ext cx="1146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CO</a:t>
            </a:r>
            <a:r>
              <a:rPr lang="en-US" sz="1600" b="1" baseline="-25000" dirty="0">
                <a:latin typeface="Calibri"/>
              </a:rPr>
              <a:t>2</a:t>
            </a:r>
          </a:p>
          <a:p>
            <a:pPr algn="ctr"/>
            <a:r>
              <a:rPr lang="en-US" baseline="-25000" dirty="0">
                <a:latin typeface="Calibri"/>
              </a:rPr>
              <a:t>Carbon Dioxide</a:t>
            </a:r>
            <a:endParaRPr lang="en-US" dirty="0">
              <a:latin typeface="Calibri"/>
            </a:endParaRP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 rot="-1016195">
            <a:off x="4410613" y="2421265"/>
            <a:ext cx="735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N</a:t>
            </a:r>
            <a:r>
              <a:rPr lang="en-US" sz="1600" b="1" baseline="-25000" dirty="0">
                <a:latin typeface="Calibri"/>
              </a:rPr>
              <a:t>2</a:t>
            </a:r>
          </a:p>
          <a:p>
            <a:pPr algn="ctr"/>
            <a:r>
              <a:rPr lang="en-US" baseline="-25000" dirty="0">
                <a:latin typeface="Calibri"/>
              </a:rPr>
              <a:t>Nitrogen</a:t>
            </a:r>
            <a:endParaRPr lang="en-US" dirty="0">
              <a:latin typeface="Calibri"/>
            </a:endParaRP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 rot="-929559">
            <a:off x="6989368" y="5774065"/>
            <a:ext cx="577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H</a:t>
            </a:r>
            <a:r>
              <a:rPr lang="en-US" sz="1600" b="1" baseline="-25000" dirty="0">
                <a:latin typeface="Calibri"/>
              </a:rPr>
              <a:t>2</a:t>
            </a:r>
            <a:r>
              <a:rPr lang="en-US" sz="1600" b="1" dirty="0">
                <a:latin typeface="Calibri"/>
              </a:rPr>
              <a:t>O</a:t>
            </a:r>
            <a:endParaRPr lang="en-US" sz="1600" b="1" baseline="-25000" dirty="0">
              <a:latin typeface="Calibri"/>
            </a:endParaRPr>
          </a:p>
          <a:p>
            <a:pPr algn="ctr"/>
            <a:r>
              <a:rPr lang="en-US" baseline="-25000" dirty="0">
                <a:latin typeface="Calibri"/>
              </a:rPr>
              <a:t>Water</a:t>
            </a:r>
            <a:endParaRPr lang="en-US" dirty="0">
              <a:latin typeface="Calibri"/>
            </a:endParaRP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3733800" y="16764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auto">
          <a:xfrm>
            <a:off x="6324600" y="17526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7010400" y="34290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3962400" y="48006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80" name="Picture 32" descr="C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253">
            <a:off x="4724400" y="3429000"/>
            <a:ext cx="17018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81" name="Picture 33" descr="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723">
            <a:off x="4038600" y="1905000"/>
            <a:ext cx="11303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82" name="Picture 34" descr="nitric oxi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878">
            <a:off x="1371600" y="5257800"/>
            <a:ext cx="11303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83" name="Picture 35" descr="Nitrogen Dioxid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9482">
            <a:off x="1219200" y="1981200"/>
            <a:ext cx="17018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85" name="Text Box 37"/>
          <p:cNvSpPr txBox="1">
            <a:spLocks noChangeArrowheads="1"/>
          </p:cNvSpPr>
          <p:nvPr/>
        </p:nvSpPr>
        <p:spPr bwMode="auto">
          <a:xfrm rot="1066519">
            <a:off x="2440114" y="4631065"/>
            <a:ext cx="761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CH</a:t>
            </a:r>
            <a:r>
              <a:rPr lang="en-US" sz="1600" b="1" baseline="-25000" dirty="0">
                <a:latin typeface="Calibri"/>
              </a:rPr>
              <a:t>4</a:t>
            </a:r>
          </a:p>
          <a:p>
            <a:pPr algn="ctr"/>
            <a:r>
              <a:rPr lang="en-US" baseline="-25000" dirty="0">
                <a:latin typeface="Calibri"/>
              </a:rPr>
              <a:t>Methane</a:t>
            </a:r>
            <a:endParaRPr lang="en-US" dirty="0">
              <a:latin typeface="Calibri"/>
            </a:endParaRPr>
          </a:p>
        </p:txBody>
      </p:sp>
      <p:pic>
        <p:nvPicPr>
          <p:cNvPr id="78886" name="Picture 38" descr="CH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463">
            <a:off x="2489200" y="2971800"/>
            <a:ext cx="1701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87" name="Oval 39"/>
          <p:cNvSpPr>
            <a:spLocks noChangeArrowheads="1"/>
          </p:cNvSpPr>
          <p:nvPr/>
        </p:nvSpPr>
        <p:spPr bwMode="auto">
          <a:xfrm>
            <a:off x="1143000" y="17526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Oval 40"/>
          <p:cNvSpPr>
            <a:spLocks noChangeArrowheads="1"/>
          </p:cNvSpPr>
          <p:nvPr/>
        </p:nvSpPr>
        <p:spPr bwMode="auto">
          <a:xfrm>
            <a:off x="4572000" y="31242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9" name="Oval 41"/>
          <p:cNvSpPr>
            <a:spLocks noChangeArrowheads="1"/>
          </p:cNvSpPr>
          <p:nvPr/>
        </p:nvSpPr>
        <p:spPr bwMode="auto">
          <a:xfrm>
            <a:off x="2057400" y="2971800"/>
            <a:ext cx="2286000" cy="21336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0" name="Oval 42"/>
          <p:cNvSpPr>
            <a:spLocks noChangeArrowheads="1"/>
          </p:cNvSpPr>
          <p:nvPr/>
        </p:nvSpPr>
        <p:spPr bwMode="auto">
          <a:xfrm>
            <a:off x="914400" y="47244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Oval 43"/>
          <p:cNvSpPr>
            <a:spLocks noChangeArrowheads="1"/>
          </p:cNvSpPr>
          <p:nvPr/>
        </p:nvSpPr>
        <p:spPr bwMode="auto">
          <a:xfrm>
            <a:off x="6172200" y="48006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/>
      <p:bldP spid="78867" grpId="0"/>
      <p:bldP spid="78868" grpId="0"/>
      <p:bldP spid="78869" grpId="0"/>
      <p:bldP spid="78870" grpId="0"/>
      <p:bldP spid="78871" grpId="0"/>
      <p:bldP spid="78872" grpId="0"/>
      <p:bldP spid="78873" grpId="0"/>
      <p:bldP spid="78874" grpId="0" animBg="1"/>
      <p:bldP spid="78876" grpId="0" animBg="1"/>
      <p:bldP spid="78877" grpId="0" animBg="1"/>
      <p:bldP spid="78878" grpId="0" animBg="1"/>
      <p:bldP spid="78885" grpId="0"/>
      <p:bldP spid="78887" grpId="0" animBg="1"/>
      <p:bldP spid="78888" grpId="0" animBg="1"/>
      <p:bldP spid="78889" grpId="0" animBg="1"/>
      <p:bldP spid="78890" grpId="0" animBg="1"/>
      <p:bldP spid="7889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D435AAED490443985E9C569647D58B" ma:contentTypeVersion="1" ma:contentTypeDescription="Create a new document." ma:contentTypeScope="" ma:versionID="d27f7111363e273959c52a186968a6af">
  <xsd:schema xmlns:xsd="http://www.w3.org/2001/XMLSchema" xmlns:xs="http://www.w3.org/2001/XMLSchema" xmlns:p="http://schemas.microsoft.com/office/2006/metadata/properties" xmlns:ns3="aa6c066e-05d5-41d4-94a3-afc425e0ee17" targetNamespace="http://schemas.microsoft.com/office/2006/metadata/properties" ma:root="true" ma:fieldsID="76ff06feeb3f798cdec25e0e08070989" ns3:_="">
    <xsd:import namespace="aa6c066e-05d5-41d4-94a3-afc425e0ee1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c066e-05d5-41d4-94a3-afc425e0e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CA7D2-6BDE-42B9-855B-7370FBBC0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952C3C-0F78-4554-BC67-1584D8650E7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0C65CC-0F20-4158-8197-F97B6F98E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c066e-05d5-41d4-94a3-afc425e0e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11548</TotalTime>
  <Words>1010</Words>
  <Application>Microsoft Macintosh PowerPoint</Application>
  <PresentationFormat>On-screen Show (4:3)</PresentationFormat>
  <Paragraphs>243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Candara</vt:lpstr>
      <vt:lpstr>Corbel</vt:lpstr>
      <vt:lpstr>Goudy Stout</vt:lpstr>
      <vt:lpstr>Sydnie</vt:lpstr>
      <vt:lpstr>Times</vt:lpstr>
      <vt:lpstr>Times New Roman</vt:lpstr>
      <vt:lpstr>Verdana</vt:lpstr>
      <vt:lpstr>Wingdings</vt:lpstr>
      <vt:lpstr>Wingdings 2</vt:lpstr>
      <vt:lpstr>Wingdings 3</vt:lpstr>
      <vt:lpstr>Module</vt:lpstr>
      <vt:lpstr>Classification of Matter</vt:lpstr>
      <vt:lpstr>Matter</vt:lpstr>
      <vt:lpstr>Atomic Structure</vt:lpstr>
      <vt:lpstr>Atomic Structure</vt:lpstr>
      <vt:lpstr>Elements</vt:lpstr>
      <vt:lpstr>Periodic Table</vt:lpstr>
      <vt:lpstr>What’s in a square?</vt:lpstr>
      <vt:lpstr>Compounds/Molecules</vt:lpstr>
      <vt:lpstr>Molecule, Compound, or Both?</vt:lpstr>
      <vt:lpstr>Practicing Molecular Models</vt:lpstr>
      <vt:lpstr>How Compounds/Molecules are Made or Broken</vt:lpstr>
      <vt:lpstr>Why does matter chemically change?</vt:lpstr>
      <vt:lpstr>Evidence of Chemical Reactions</vt:lpstr>
      <vt:lpstr>F.A.R.T.S?!?!?!?!</vt:lpstr>
      <vt:lpstr>Chemical Equations</vt:lpstr>
      <vt:lpstr>Chemical Equations: Coefficients and Subscripts</vt:lpstr>
      <vt:lpstr>Symbols Used in Chemical Equations</vt:lpstr>
      <vt:lpstr>Components of a Chemical Equation</vt:lpstr>
      <vt:lpstr>Modeling Chemical Reactions</vt:lpstr>
      <vt:lpstr>Carving a Pumpkin</vt:lpstr>
      <vt:lpstr>Mixtures</vt:lpstr>
      <vt:lpstr>PowerPoint Presentation</vt:lpstr>
      <vt:lpstr>Element, Compound, Molecule or Mixture?</vt:lpstr>
      <vt:lpstr>Element, Compound, Molecule or Mixture?</vt:lpstr>
      <vt:lpstr>PowerPoint Presentation</vt:lpstr>
      <vt:lpstr>Element, Compound, Molecule or Mixture?</vt:lpstr>
      <vt:lpstr>Element, Compound, Molecule or Mixture?</vt:lpstr>
      <vt:lpstr>Element, Compound, Molecule or Mixture?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Doug Brunner</dc:creator>
  <cp:lastModifiedBy>Microsoft Office User</cp:lastModifiedBy>
  <cp:revision>34</cp:revision>
  <dcterms:created xsi:type="dcterms:W3CDTF">2011-11-07T02:37:55Z</dcterms:created>
  <dcterms:modified xsi:type="dcterms:W3CDTF">2019-12-10T11:46:36Z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0x010100B9D435AAED490443985E9C569647D58B</vt:lpwstr>
  </property>
</Properties>
</file>