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01A25-748F-014A-904B-130812F0282D}" type="datetimeFigureOut">
              <a:rPr lang="en-US" smtClean="0"/>
              <a:t>10/8/19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9C1B3-6CA3-CD4D-A53F-0AE45B05B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4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9C1B3-6CA3-CD4D-A53F-0AE45B05B7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BB5A2-3308-7148-A7C3-E997F4ED7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08E8F-E93F-D34D-A7F8-6E3AD95C0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2632D-069D-7044-B96E-1793F5CF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C1BE2-CFC3-E94F-A91D-F2162035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55A4D-0464-DE45-98B0-51DC703A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8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6D06C-1EDF-2949-9AE4-CA2C7CDD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F1AA0-2758-0E41-92B6-71E6687B4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2DE38-CDB4-D444-9DBA-6176C714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4F546-544D-4848-AF73-2A7529F8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DD59F-BCD5-5847-BB73-CE3332EE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4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66724-14B7-2F4E-81D6-F2E9C67BA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31A4E-4089-E14D-B3DD-75BBC3836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8B777-2547-D44E-AF9A-66A2B01F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F344-68ED-1041-A52B-3C6A0CD0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018D2-2AD5-2E43-9C46-4713BD08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7F5D-DAA2-5940-B654-950AB68F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141F6-8D24-D64D-A3C8-B65DAA281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F8A27-1CC7-6C4A-AA79-35ED9E05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88BC4-CB1C-C647-B8B7-006F877E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FEA88-2748-7F45-BD89-D00BB1C5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3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515-C720-9E4F-A489-AC6D8FCF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453D3-E6AD-A04C-B770-258549860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FB0C6-17C1-1244-B648-A79B7C7C3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85602-6072-124E-A7F0-108888348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58D11-23E1-BB45-93B7-CC6EBEF7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42F4-0512-4A49-BF2D-4DE27C40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74BD-8C82-F948-879C-DB0B9880A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2C0B7-821D-D347-B3FF-7D3CA5CC8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038EE-F30B-BC4A-A427-48C52C0D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AF7B3-8D5F-0041-B702-BCEDBEC2B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BD948-8C88-CC4A-A3D3-1780F774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40C2-C2DC-394B-A670-D7261494A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2BD06-696D-C94A-BEA9-DF5D5A317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5FCE4-9044-9A4A-AB36-DF0436E7C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1B205-ABB1-524D-905C-3EF5FD6E5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C5FD4C-8EB6-9249-8E65-D9EC95A7C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8E6C8-D74A-5E40-9415-07D94E39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4D2A3-E2DD-5848-BB73-84F45B13F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C34CB-113D-F843-991F-8AAC52AF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2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01E3-8A47-6F45-AF30-61A23170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8D0A2-108C-C34F-B792-71868DB5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D792E-90E6-9C41-AA6F-286B2700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221A7-3E7B-1E46-A1C8-ABD77807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993007-FF09-5F41-9AB9-8161238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CFBE6-2564-6F44-BE8C-788C1DE3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A82A6-C863-4C44-9517-4A21C8FB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4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2D25-C441-8746-B09D-BD5A6C32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B8C50-880F-A742-8500-D63088D1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50681-385F-5747-BC19-5E458CDB5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44AAA-8D68-074E-986D-E22007D7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BDB2E-F287-5448-A598-024ED16A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6B535-3F4C-1243-B45D-5318FC2D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8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52F3-5E8F-F241-B75E-92C279C33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ED2F9F-526B-1143-A814-CBFEFFFB4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7FE84-F262-C44C-869A-86F6E989C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09D12-4998-1342-B6D8-10B7A93A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89F6F-9202-8F4C-B46C-C088C6BE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5B9BD-6F72-CC44-AA27-52A2BA95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CE974D-8C19-C64E-AE75-FC5F4EFB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AC266-7ED3-3B4B-8CF1-93CC344B9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C9E0-A856-F44D-AE96-82AE3B5E1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6ED6-57EC-1044-99AE-2F10C4A9E05F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CEF27-F62D-B04F-A59E-43945613C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C231D-2820-A84C-8C48-F48C1F7FF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6C17-06B2-CD47-8930-BB83EBC2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8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40ECC7-B644-E349-903A-C3C284A1E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Making a Data Table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3C0464-B53B-DB4B-B8FB-44A25E796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325149"/>
            <a:ext cx="4047843" cy="283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6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4494C95-F9CF-3E4F-992C-3FB7DCD41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273" y="4152900"/>
            <a:ext cx="9779000" cy="2705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63B2AB-D2CB-7944-BF92-F94BB3A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8251"/>
            <a:ext cx="11850129" cy="90762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+mn-lt"/>
              </a:rPr>
              <a:t>Problem: How Does Fertilizer Affect Plant Growth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6460-63F2-2B47-B593-80AC1F3D2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36" y="307395"/>
            <a:ext cx="11850128" cy="42257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200" dirty="0"/>
              <a:t>Components of a Data Table:</a:t>
            </a:r>
            <a:br>
              <a:rPr lang="en-US" sz="4200" dirty="0"/>
            </a:br>
            <a:endParaRPr lang="en-US" sz="4200" dirty="0"/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Title:</a:t>
            </a: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The title describes the variables and what is being measured.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Make sure to capitalize the Title.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Ex. The Effects of Independent Variable on Dependent Variable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Variables and Control Group:</a:t>
            </a:r>
            <a:r>
              <a:rPr lang="en-US" dirty="0"/>
              <a:t> Every data table shows the relationship between the independent and dependent variable</a:t>
            </a:r>
          </a:p>
          <a:p>
            <a:pPr lvl="2"/>
            <a:r>
              <a:rPr lang="en-US" b="1" dirty="0"/>
              <a:t>Independent Variable:</a:t>
            </a:r>
            <a:r>
              <a:rPr lang="en-US" dirty="0"/>
              <a:t> </a:t>
            </a:r>
            <a:r>
              <a:rPr lang="en-US" i="1" dirty="0"/>
              <a:t>Type of Fertilizer</a:t>
            </a:r>
            <a:endParaRPr lang="en-US" dirty="0"/>
          </a:p>
          <a:p>
            <a:pPr lvl="2"/>
            <a:r>
              <a:rPr lang="en-US" b="1" dirty="0"/>
              <a:t>Dependent Variable:</a:t>
            </a:r>
            <a:r>
              <a:rPr lang="en-US" dirty="0"/>
              <a:t> </a:t>
            </a:r>
            <a:r>
              <a:rPr lang="en-US" i="1" dirty="0"/>
              <a:t>Average Height of Plant (cm)</a:t>
            </a:r>
            <a:endParaRPr lang="en-US" dirty="0"/>
          </a:p>
          <a:p>
            <a:pPr lvl="2"/>
            <a:r>
              <a:rPr lang="en-US" b="1" dirty="0"/>
              <a:t>Control Group:</a:t>
            </a:r>
            <a:r>
              <a:rPr lang="en-US" i="1" dirty="0"/>
              <a:t> No fertilizer</a:t>
            </a:r>
            <a:br>
              <a:rPr lang="en-US" i="1" dirty="0"/>
            </a:br>
            <a:endParaRPr lang="en-US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51EDA971-DF73-A947-972A-594FBB8A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F20A47C-989F-AD46-A263-BA9F3EA66A2A}"/>
              </a:ext>
            </a:extLst>
          </p:cNvPr>
          <p:cNvSpPr/>
          <p:nvPr/>
        </p:nvSpPr>
        <p:spPr>
          <a:xfrm>
            <a:off x="4794422" y="4152900"/>
            <a:ext cx="3892378" cy="49324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1B29636-E6E5-4C43-A86C-2D273DC910CF}"/>
              </a:ext>
            </a:extLst>
          </p:cNvPr>
          <p:cNvSpPr/>
          <p:nvPr/>
        </p:nvSpPr>
        <p:spPr>
          <a:xfrm>
            <a:off x="1791729" y="4646141"/>
            <a:ext cx="1406413" cy="593124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4B29928-4767-5B4F-BEDA-8A9AA0496294}"/>
              </a:ext>
            </a:extLst>
          </p:cNvPr>
          <p:cNvSpPr/>
          <p:nvPr/>
        </p:nvSpPr>
        <p:spPr>
          <a:xfrm>
            <a:off x="5465879" y="4632146"/>
            <a:ext cx="3358118" cy="399312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4DD7E20-8555-4345-9E41-2C3D2EF9853C}"/>
              </a:ext>
            </a:extLst>
          </p:cNvPr>
          <p:cNvSpPr/>
          <p:nvPr/>
        </p:nvSpPr>
        <p:spPr>
          <a:xfrm>
            <a:off x="1791728" y="6176963"/>
            <a:ext cx="1406413" cy="593124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3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4D0646-8D9B-224A-8B95-C929E548A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354" y="4152900"/>
            <a:ext cx="9779000" cy="2705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63B2AB-D2CB-7944-BF92-F94BB3A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335"/>
            <a:ext cx="11850129" cy="90762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+mn-lt"/>
              </a:rPr>
              <a:t>Problem: How Does Fertilizer Affect Plant Growth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6460-63F2-2B47-B593-80AC1F3D2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48" y="194318"/>
            <a:ext cx="11059299" cy="5809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Components of a Data Table: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>
                <a:solidFill>
                  <a:srgbClr val="00B0F0"/>
                </a:solidFill>
              </a:rPr>
              <a:t>Measureable</a:t>
            </a:r>
            <a:r>
              <a:rPr lang="en-US" b="1" dirty="0">
                <a:solidFill>
                  <a:srgbClr val="00B0F0"/>
                </a:solidFill>
              </a:rPr>
              <a:t> Units: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Make sure to include units for any numbers used.</a:t>
            </a:r>
          </a:p>
          <a:p>
            <a:pPr lvl="1"/>
            <a:r>
              <a:rPr lang="en-US" dirty="0"/>
              <a:t>Ex. </a:t>
            </a:r>
            <a:r>
              <a:rPr lang="en-US" b="1" dirty="0"/>
              <a:t>Dependent variable unit:</a:t>
            </a:r>
            <a:r>
              <a:rPr lang="en-US" dirty="0"/>
              <a:t> </a:t>
            </a:r>
            <a:r>
              <a:rPr lang="en-US" i="1" dirty="0"/>
              <a:t>Centimeters (cm)</a:t>
            </a:r>
            <a:br>
              <a:rPr lang="en-US" dirty="0"/>
            </a:br>
            <a:endParaRPr lang="en-US" dirty="0"/>
          </a:p>
          <a:p>
            <a:pPr marL="0" lvl="0" indent="0">
              <a:buNone/>
            </a:pPr>
            <a:r>
              <a:rPr lang="en-US" b="1" dirty="0"/>
              <a:t>4. </a:t>
            </a:r>
            <a:r>
              <a:rPr lang="en-US" b="1" dirty="0">
                <a:solidFill>
                  <a:srgbClr val="00B050"/>
                </a:solidFill>
              </a:rPr>
              <a:t>Data: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Make sure to include quantitative and qualitative data if applicable.</a:t>
            </a:r>
          </a:p>
          <a:p>
            <a:pPr lvl="1"/>
            <a:r>
              <a:rPr lang="en-US" dirty="0"/>
              <a:t>Ex. </a:t>
            </a:r>
            <a:r>
              <a:rPr lang="en-US" b="1" dirty="0"/>
              <a:t>Quantitative data:</a:t>
            </a:r>
            <a:r>
              <a:rPr lang="en-US" dirty="0"/>
              <a:t> 12-cm (Height of plants); </a:t>
            </a:r>
            <a:r>
              <a:rPr lang="en-US" b="1" dirty="0"/>
              <a:t>Qualitative data:</a:t>
            </a:r>
            <a:r>
              <a:rPr lang="en-US" dirty="0"/>
              <a:t> Plant is green and firm	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marL="914400" lvl="2" indent="0">
              <a:buNone/>
            </a:pPr>
            <a:br>
              <a:rPr lang="en-US" i="1" dirty="0"/>
            </a:br>
            <a:endParaRPr lang="en-US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51EDA971-DF73-A947-972A-594FBB8A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3835CB9-8A4A-CC40-92E6-9025524A38DE}"/>
              </a:ext>
            </a:extLst>
          </p:cNvPr>
          <p:cNvSpPr/>
          <p:nvPr/>
        </p:nvSpPr>
        <p:spPr>
          <a:xfrm>
            <a:off x="3225113" y="5279038"/>
            <a:ext cx="383060" cy="1578962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DF19B81-7333-A445-BEF1-D7AEB782C130}"/>
              </a:ext>
            </a:extLst>
          </p:cNvPr>
          <p:cNvSpPr/>
          <p:nvPr/>
        </p:nvSpPr>
        <p:spPr>
          <a:xfrm>
            <a:off x="7776518" y="4609070"/>
            <a:ext cx="502509" cy="436605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9712A3C-EBDB-1D4C-9874-5455E80DE3FC}"/>
              </a:ext>
            </a:extLst>
          </p:cNvPr>
          <p:cNvSpPr/>
          <p:nvPr/>
        </p:nvSpPr>
        <p:spPr>
          <a:xfrm>
            <a:off x="2829697" y="4609070"/>
            <a:ext cx="8414950" cy="2397211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C02E-2178-D14E-8F32-5734032D9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40" y="681037"/>
            <a:ext cx="10515600" cy="8334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Setting Up the Data Table: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4FD9-7339-7D4F-B668-0AF86819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517"/>
            <a:ext cx="10515600" cy="466244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Using a ruler </a:t>
            </a:r>
            <a:r>
              <a:rPr lang="en-US" dirty="0"/>
              <a:t>draw a table leaving enough spaces for all of your data.</a:t>
            </a:r>
          </a:p>
          <a:p>
            <a:pPr lvl="0"/>
            <a:r>
              <a:rPr lang="en-US" b="1" dirty="0"/>
              <a:t>Write your title</a:t>
            </a:r>
            <a:r>
              <a:rPr lang="en-US" dirty="0"/>
              <a:t> identifying the variables </a:t>
            </a:r>
            <a:r>
              <a:rPr lang="en-US" b="1" dirty="0"/>
              <a:t>at the top </a:t>
            </a:r>
            <a:r>
              <a:rPr lang="en-US" dirty="0"/>
              <a:t>of the data table.</a:t>
            </a:r>
          </a:p>
          <a:p>
            <a:pPr lvl="0"/>
            <a:r>
              <a:rPr lang="en-US" dirty="0"/>
              <a:t>Label the column on the </a:t>
            </a:r>
            <a:r>
              <a:rPr lang="en-US" b="1" dirty="0"/>
              <a:t>left</a:t>
            </a:r>
            <a:r>
              <a:rPr lang="en-US" dirty="0"/>
              <a:t> with the </a:t>
            </a:r>
            <a:r>
              <a:rPr lang="en-US" b="1" dirty="0"/>
              <a:t>independent variable </a:t>
            </a:r>
          </a:p>
          <a:p>
            <a:pPr lvl="0"/>
            <a:r>
              <a:rPr lang="en-US" dirty="0"/>
              <a:t>Label the columns to the </a:t>
            </a:r>
            <a:r>
              <a:rPr lang="en-US" b="1" dirty="0"/>
              <a:t>right</a:t>
            </a:r>
            <a:r>
              <a:rPr lang="en-US" dirty="0"/>
              <a:t> the </a:t>
            </a:r>
            <a:r>
              <a:rPr lang="en-US" b="1" dirty="0"/>
              <a:t>dependent variable.  </a:t>
            </a:r>
            <a:r>
              <a:rPr lang="en-US" dirty="0"/>
              <a:t>Remember to include enough space to record quantitative and qualitative data if applicable. </a:t>
            </a:r>
          </a:p>
          <a:p>
            <a:pPr lvl="0"/>
            <a:r>
              <a:rPr lang="en-US" dirty="0"/>
              <a:t>If you plan to take data regularly (every minute, hour, day, etc.), plan to show those times in your data table.</a:t>
            </a:r>
          </a:p>
          <a:p>
            <a:pPr lvl="0"/>
            <a:r>
              <a:rPr lang="en-US" dirty="0"/>
              <a:t>Collect your data during your investigation and record it in the appropriate box.</a:t>
            </a:r>
          </a:p>
          <a:p>
            <a:pPr lvl="0"/>
            <a:r>
              <a:rPr lang="en-US" dirty="0"/>
              <a:t>Check data table for completeness or errors.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6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C02E-2178-D14E-8F32-5734032D9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40" y="681037"/>
            <a:ext cx="10515600" cy="8334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Setting Up the Data Table: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4FD9-7339-7D4F-B668-0AF86819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517"/>
            <a:ext cx="10515600" cy="466244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Using a ruler </a:t>
            </a:r>
            <a:r>
              <a:rPr lang="en-US" dirty="0"/>
              <a:t>draw a table leaving enough spaces for all of your data.</a:t>
            </a:r>
          </a:p>
          <a:p>
            <a:pPr lvl="0"/>
            <a:r>
              <a:rPr lang="en-US" b="1" dirty="0"/>
              <a:t>Write your title</a:t>
            </a:r>
            <a:r>
              <a:rPr lang="en-US" dirty="0"/>
              <a:t> identifying the variables </a:t>
            </a:r>
            <a:r>
              <a:rPr lang="en-US" b="1" dirty="0"/>
              <a:t>at the top </a:t>
            </a:r>
            <a:r>
              <a:rPr lang="en-US" dirty="0"/>
              <a:t>of the data table.</a:t>
            </a:r>
          </a:p>
          <a:p>
            <a:pPr lvl="0"/>
            <a:r>
              <a:rPr lang="en-US" dirty="0"/>
              <a:t>Label the column on the </a:t>
            </a:r>
            <a:r>
              <a:rPr lang="en-US" b="1" dirty="0"/>
              <a:t>left</a:t>
            </a:r>
            <a:r>
              <a:rPr lang="en-US" dirty="0"/>
              <a:t> with the </a:t>
            </a:r>
            <a:r>
              <a:rPr lang="en-US" b="1" dirty="0"/>
              <a:t>independent variable </a:t>
            </a:r>
          </a:p>
          <a:p>
            <a:pPr lvl="0"/>
            <a:r>
              <a:rPr lang="en-US" dirty="0"/>
              <a:t>Label the columns to the </a:t>
            </a:r>
            <a:r>
              <a:rPr lang="en-US" b="1" dirty="0"/>
              <a:t>right</a:t>
            </a:r>
            <a:r>
              <a:rPr lang="en-US" dirty="0"/>
              <a:t> the </a:t>
            </a:r>
            <a:r>
              <a:rPr lang="en-US" b="1" dirty="0"/>
              <a:t>dependent variable.  </a:t>
            </a:r>
            <a:r>
              <a:rPr lang="en-US" dirty="0"/>
              <a:t>Remember to include enough space to record quantitative and qualitative data if applicable. </a:t>
            </a:r>
          </a:p>
          <a:p>
            <a:pPr lvl="0"/>
            <a:r>
              <a:rPr lang="en-US" dirty="0"/>
              <a:t>If you plan to take data regularly (every minute, hour, day, etc.), plan to show those times in your data table.</a:t>
            </a:r>
          </a:p>
          <a:p>
            <a:pPr lvl="0"/>
            <a:r>
              <a:rPr lang="en-US" dirty="0"/>
              <a:t>Collect your data during your investigation and record it in the appropriate box.</a:t>
            </a:r>
          </a:p>
          <a:p>
            <a:pPr lvl="0"/>
            <a:r>
              <a:rPr lang="en-US" dirty="0"/>
              <a:t>Check data table for completeness or errors.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0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1208-CD5B-234B-A76B-2E2533CE3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365125"/>
            <a:ext cx="11833653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Practice: </a:t>
            </a:r>
            <a:r>
              <a:rPr lang="en-US" sz="3600" i="1" dirty="0"/>
              <a:t>Make a data table of the following investigations. To help you, first identify the independent and dependent variables.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C757C-D31E-EB40-8B96-B727D0541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Investigation 1:</a:t>
            </a:r>
            <a:r>
              <a:rPr lang="en-US" dirty="0"/>
              <a:t> Isaac wanted to know if the number of homework assignment completed in a science class affected a student’s science grade (percentage %) on average.  He collected the following data: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25 assignments completed = 95%              Independent variable:           </a:t>
            </a:r>
          </a:p>
          <a:p>
            <a:r>
              <a:rPr lang="en-US" dirty="0"/>
              <a:t>21 assignments completed = 89%	        </a:t>
            </a:r>
          </a:p>
          <a:p>
            <a:r>
              <a:rPr lang="en-US" dirty="0"/>
              <a:t>17 assignments completed = 75%	         Dependent variable: </a:t>
            </a:r>
          </a:p>
          <a:p>
            <a:r>
              <a:rPr lang="en-US" dirty="0"/>
              <a:t>15 assignments completed = 65%</a:t>
            </a:r>
          </a:p>
          <a:p>
            <a:r>
              <a:rPr lang="en-US" dirty="0"/>
              <a:t>8 assignments completed =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1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1208-CD5B-234B-A76B-2E2533CE3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365125"/>
            <a:ext cx="11833653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Practice: </a:t>
            </a:r>
            <a:r>
              <a:rPr lang="en-US" sz="3600" i="1" dirty="0"/>
              <a:t>Make a data table of the following investigations. To help you, first identify the independent and dependent variables.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C757C-D31E-EB40-8B96-B727D0541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Investigation 2:</a:t>
            </a:r>
            <a:r>
              <a:rPr lang="en-US" dirty="0"/>
              <a:t> Tonya measured the heart rate (measured in beats per minute) for different types of activities (running and walking). She did 3 trials and averaged the data for each activity. She collected the following data: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Running: 162, 168, 174, avg: 168	     Independent variable:</a:t>
            </a:r>
          </a:p>
          <a:p>
            <a:r>
              <a:rPr lang="en-US" dirty="0"/>
              <a:t>Walking: 110, 115, 108, avg: 111</a:t>
            </a:r>
          </a:p>
          <a:p>
            <a:r>
              <a:rPr lang="en-US" dirty="0"/>
              <a:t>No Activity: 68, 72, 70, avg: 70 	     Dependent variable:</a:t>
            </a:r>
          </a:p>
        </p:txBody>
      </p:sp>
    </p:spTree>
    <p:extLst>
      <p:ext uri="{BB962C8B-B14F-4D97-AF65-F5344CB8AC3E}">
        <p14:creationId xmlns:p14="http://schemas.microsoft.com/office/powerpoint/2010/main" val="180132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418</Words>
  <Application>Microsoft Macintosh PowerPoint</Application>
  <PresentationFormat>Widescreen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Making a Data Table</vt:lpstr>
      <vt:lpstr>Problem: How Does Fertilizer Affect Plant Growth </vt:lpstr>
      <vt:lpstr>Problem: How Does Fertilizer Affect Plant Growth </vt:lpstr>
      <vt:lpstr>Setting Up the Data Table: </vt:lpstr>
      <vt:lpstr>Setting Up the Data Table: </vt:lpstr>
      <vt:lpstr>Practice: Make a data table of the following investigations. To help you, first identify the independent and dependent variables.</vt:lpstr>
      <vt:lpstr>Practice: Make a data table of the following investigations. To help you, first identify the independent and dependent variables.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Data Table</dc:title>
  <dc:creator>Microsoft Office User</dc:creator>
  <cp:lastModifiedBy>Microsoft Office User</cp:lastModifiedBy>
  <cp:revision>5</cp:revision>
  <dcterms:created xsi:type="dcterms:W3CDTF">2019-10-09T00:44:31Z</dcterms:created>
  <dcterms:modified xsi:type="dcterms:W3CDTF">2019-10-09T02:08:01Z</dcterms:modified>
</cp:coreProperties>
</file>