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2" r:id="rId2"/>
  </p:sldMasterIdLst>
  <p:notesMasterIdLst>
    <p:notesMasterId r:id="rId28"/>
  </p:notesMasterIdLst>
  <p:sldIdLst>
    <p:sldId id="281" r:id="rId3"/>
    <p:sldId id="256" r:id="rId4"/>
    <p:sldId id="257" r:id="rId5"/>
    <p:sldId id="289" r:id="rId6"/>
    <p:sldId id="290" r:id="rId7"/>
    <p:sldId id="291" r:id="rId8"/>
    <p:sldId id="259" r:id="rId9"/>
    <p:sldId id="265" r:id="rId10"/>
    <p:sldId id="258" r:id="rId11"/>
    <p:sldId id="292" r:id="rId12"/>
    <p:sldId id="260" r:id="rId13"/>
    <p:sldId id="293" r:id="rId14"/>
    <p:sldId id="282" r:id="rId15"/>
    <p:sldId id="264" r:id="rId16"/>
    <p:sldId id="283" r:id="rId17"/>
    <p:sldId id="284" r:id="rId18"/>
    <p:sldId id="262" r:id="rId19"/>
    <p:sldId id="261" r:id="rId20"/>
    <p:sldId id="286" r:id="rId21"/>
    <p:sldId id="266" r:id="rId22"/>
    <p:sldId id="287" r:id="rId23"/>
    <p:sldId id="269" r:id="rId24"/>
    <p:sldId id="270" r:id="rId25"/>
    <p:sldId id="267" r:id="rId26"/>
    <p:sldId id="271" r:id="rId27"/>
  </p:sldIdLst>
  <p:sldSz cx="9144000" cy="6858000" type="screen4x3"/>
  <p:notesSz cx="6858000" cy="9144000"/>
  <p:embeddedFontLst>
    <p:embeddedFont>
      <p:font typeface="Boogaloo" panose="03060902030202020203" pitchFamily="66" charset="0"/>
      <p:regular r:id="rId29"/>
    </p:embeddedFont>
    <p:embeddedFont>
      <p:font typeface="Cabin" pitchFamily="2" charset="77"/>
      <p:regular r:id="rId30"/>
      <p:bold r:id="rId31"/>
      <p:italic r:id="rId32"/>
      <p:boldItalic r:id="rId33"/>
    </p:embeddedFont>
    <p:embeddedFont>
      <p:font typeface="Cabin Condensed" pitchFamily="2" charset="77"/>
      <p:regular r:id="rId34"/>
      <p:bold r:id="rId35"/>
    </p:embeddedFon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Cambria" panose="02040503050406030204" pitchFamily="18" charset="0"/>
      <p:regular r:id="rId42"/>
      <p:bold r:id="rId43"/>
      <p:italic r:id="rId44"/>
      <p:boldItalic r:id="rId45"/>
    </p:embeddedFont>
    <p:embeddedFont>
      <p:font typeface="Caveat" pitchFamily="2" charset="77"/>
      <p:regular r:id="rId46"/>
      <p:bold r:id="rId47"/>
    </p:embeddedFont>
    <p:embeddedFont>
      <p:font typeface="Dosis" panose="02010503020202060003" pitchFamily="2" charset="77"/>
      <p:regular r:id="rId48"/>
      <p:bold r:id="rId49"/>
    </p:embeddedFont>
    <p:embeddedFont>
      <p:font typeface="Helvetica Neue" panose="02000503000000020004" pitchFamily="2" charset="0"/>
      <p:regular r:id="rId50"/>
      <p:bold r:id="rId51"/>
      <p:italic r:id="rId52"/>
      <p:boldItalic r:id="rId53"/>
    </p:embeddedFont>
    <p:embeddedFont>
      <p:font typeface="Lora" pitchFamily="2" charset="77"/>
      <p:regular r:id="rId54"/>
      <p:bold r:id="rId55"/>
      <p:italic r:id="rId56"/>
      <p:boldItalic r:id="rId57"/>
    </p:embeddedFont>
    <p:embeddedFont>
      <p:font typeface="Open Sans" panose="020B0306030504020204" pitchFamily="34" charset="0"/>
      <p:regular r:id="rId58"/>
      <p:bold r:id="rId59"/>
      <p:italic r:id="rId60"/>
      <p:boldItalic r:id="rId61"/>
    </p:embeddedFont>
    <p:embeddedFont>
      <p:font typeface="Petrona" panose="02000503020000020003" pitchFamily="2" charset="77"/>
      <p:regular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50"/>
    <p:restoredTop sz="90582"/>
  </p:normalViewPr>
  <p:slideViewPr>
    <p:cSldViewPr snapToGrid="0" snapToObjects="1">
      <p:cViewPr varScale="1">
        <p:scale>
          <a:sx n="127" d="100"/>
          <a:sy n="127" d="100"/>
        </p:scale>
        <p:origin x="18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font" Target="fonts/font30.fntdata"/><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33.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font" Target="fonts/font31.fntdata"/><Relationship Id="rId20" Type="http://schemas.openxmlformats.org/officeDocument/2006/relationships/slide" Target="slides/slide18.xml"/><Relationship Id="rId41" Type="http://schemas.openxmlformats.org/officeDocument/2006/relationships/font" Target="fonts/font13.fntdata"/><Relationship Id="rId54" Type="http://schemas.openxmlformats.org/officeDocument/2006/relationships/font" Target="fonts/font26.fntdata"/><Relationship Id="rId62" Type="http://schemas.openxmlformats.org/officeDocument/2006/relationships/font" Target="fonts/font3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font" Target="fonts/font29.fntdata"/><Relationship Id="rId10" Type="http://schemas.openxmlformats.org/officeDocument/2006/relationships/slide" Target="slides/slide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font" Target="fonts/font32.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1353f6a69_1_5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rgbClr val="0B0B0B"/>
                </a:solidFill>
                <a:latin typeface="Cabin"/>
                <a:ea typeface="Cabin"/>
                <a:cs typeface="Cabin"/>
                <a:sym typeface="Cabin"/>
              </a:rPr>
              <a:t>Sharing what students figured out and where to go next.</a:t>
            </a:r>
            <a:r>
              <a:rPr lang="en" dirty="0">
                <a:solidFill>
                  <a:srgbClr val="0B0B0B"/>
                </a:solidFill>
                <a:latin typeface="Cabin"/>
                <a:ea typeface="Cabin"/>
                <a:cs typeface="Cabin"/>
                <a:sym typeface="Cabin"/>
              </a:rPr>
              <a:t> Display </a:t>
            </a:r>
            <a:r>
              <a:rPr lang="en" b="1" dirty="0">
                <a:solidFill>
                  <a:srgbClr val="0B0B0B"/>
                </a:solidFill>
                <a:latin typeface="Cabin"/>
                <a:ea typeface="Cabin"/>
                <a:cs typeface="Cabin"/>
                <a:sym typeface="Cabin"/>
              </a:rPr>
              <a:t>slide A</a:t>
            </a:r>
            <a:r>
              <a:rPr lang="en" dirty="0">
                <a:solidFill>
                  <a:srgbClr val="0B0B0B"/>
                </a:solidFill>
                <a:latin typeface="Cabin"/>
                <a:ea typeface="Cabin"/>
                <a:cs typeface="Cabin"/>
                <a:sym typeface="Cabin"/>
              </a:rPr>
              <a:t>. Ask students to turn and talk to a partner and share what they figured out in the last class and what they decided to do next. Once they have shared, ask students to share with the class what they had decided to do next. At the end of the last class, students wanted to look at the ingredient lists for the bath bombs.</a:t>
            </a:r>
            <a:endParaRPr sz="1000" dirty="0">
              <a:solidFill>
                <a:srgbClr val="45818E"/>
              </a:solidFill>
              <a:latin typeface="Cambria"/>
              <a:ea typeface="Cambria"/>
              <a:cs typeface="Cambria"/>
              <a:sym typeface="Cambria"/>
            </a:endParaRPr>
          </a:p>
          <a:p>
            <a:pPr marL="0" lvl="0" indent="0" algn="l" rtl="0">
              <a:spcBef>
                <a:spcPts val="0"/>
              </a:spcBef>
              <a:spcAft>
                <a:spcPts val="0"/>
              </a:spcAft>
              <a:buNone/>
            </a:pPr>
            <a:endParaRPr dirty="0"/>
          </a:p>
        </p:txBody>
      </p:sp>
      <p:sp>
        <p:nvSpPr>
          <p:cNvPr id="96" name="Google Shape;96;g51353f6a69_1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9fe2953cf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Open Sans"/>
                <a:ea typeface="Open Sans"/>
                <a:cs typeface="Open Sans"/>
                <a:sym typeface="Open Sans"/>
              </a:rPr>
              <a:t>Plan the investigation in small groups.</a:t>
            </a:r>
            <a:r>
              <a:rPr lang="en" sz="1000">
                <a:solidFill>
                  <a:schemeClr val="dk1"/>
                </a:solidFill>
                <a:latin typeface="Open Sans"/>
                <a:ea typeface="Open Sans"/>
                <a:cs typeface="Open Sans"/>
                <a:sym typeface="Open Sans"/>
              </a:rPr>
              <a:t> Have students return to their regular seats. Present </a:t>
            </a:r>
            <a:r>
              <a:rPr lang="en" sz="1000" b="1">
                <a:solidFill>
                  <a:schemeClr val="dk1"/>
                </a:solidFill>
                <a:latin typeface="Open Sans"/>
                <a:ea typeface="Open Sans"/>
                <a:cs typeface="Open Sans"/>
                <a:sym typeface="Open Sans"/>
              </a:rPr>
              <a:t>slide D</a:t>
            </a:r>
            <a:r>
              <a:rPr lang="en" sz="1000">
                <a:solidFill>
                  <a:schemeClr val="dk1"/>
                </a:solidFill>
                <a:latin typeface="Open Sans"/>
                <a:ea typeface="Open Sans"/>
                <a:cs typeface="Open Sans"/>
                <a:sym typeface="Open Sans"/>
              </a:rPr>
              <a:t>.</a:t>
            </a:r>
            <a:r>
              <a:rPr lang="en" sz="1000" b="1">
                <a:solidFill>
                  <a:schemeClr val="dk1"/>
                </a:solidFill>
                <a:latin typeface="Open Sans"/>
                <a:ea typeface="Open Sans"/>
                <a:cs typeface="Open Sans"/>
                <a:sym typeface="Open Sans"/>
              </a:rPr>
              <a:t> </a:t>
            </a:r>
            <a:r>
              <a:rPr lang="en" sz="1000">
                <a:solidFill>
                  <a:schemeClr val="dk1"/>
                </a:solidFill>
                <a:latin typeface="Open Sans"/>
                <a:ea typeface="Open Sans"/>
                <a:cs typeface="Open Sans"/>
                <a:sym typeface="Open Sans"/>
              </a:rPr>
              <a:t>Give students about 3-4 minutes to form small groups and discuss the two bullet points on the slide.</a:t>
            </a:r>
            <a:endParaRPr sz="10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0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000" b="1">
                <a:solidFill>
                  <a:schemeClr val="dk1"/>
                </a:solidFill>
                <a:latin typeface="Open Sans"/>
                <a:ea typeface="Open Sans"/>
                <a:cs typeface="Open Sans"/>
                <a:sym typeface="Open Sans"/>
              </a:rPr>
              <a:t>Plan the investigation as a class. </a:t>
            </a:r>
            <a:r>
              <a:rPr lang="en" sz="1000">
                <a:solidFill>
                  <a:schemeClr val="dk1"/>
                </a:solidFill>
                <a:latin typeface="Open Sans"/>
                <a:ea typeface="Open Sans"/>
                <a:cs typeface="Open Sans"/>
                <a:sym typeface="Open Sans"/>
              </a:rPr>
              <a:t>Have a few students share the predicted number of possible combinations.</a:t>
            </a:r>
            <a:endParaRPr sz="10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0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Say, </a:t>
            </a:r>
            <a:r>
              <a:rPr lang="en" sz="1000" i="1">
                <a:solidFill>
                  <a:schemeClr val="dk1"/>
                </a:solidFill>
                <a:latin typeface="Open Sans"/>
                <a:ea typeface="Open Sans"/>
                <a:cs typeface="Open Sans"/>
                <a:sym typeface="Open Sans"/>
              </a:rPr>
              <a:t>I have a chart showing these 10 ingredients in each row of a table that also lists them in each column. Let’s see if we can use it to reason out how many unique combinations there are for us to try.</a:t>
            </a:r>
            <a:endParaRPr sz="1000" i="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0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Pass out a copy of the Progress Tracker </a:t>
            </a:r>
            <a:r>
              <a:rPr lang="en">
                <a:solidFill>
                  <a:srgbClr val="0B0B0B"/>
                </a:solidFill>
                <a:latin typeface="Cabin"/>
                <a:ea typeface="Cabin"/>
                <a:cs typeface="Cabin"/>
                <a:sym typeface="Cabin"/>
              </a:rPr>
              <a:t>to each student.</a:t>
            </a:r>
            <a:endParaRPr>
              <a:solidFill>
                <a:srgbClr val="0B0B0B"/>
              </a:solidFill>
              <a:latin typeface="Cabin"/>
              <a:ea typeface="Cabin"/>
              <a:cs typeface="Cabin"/>
              <a:sym typeface="Cabin"/>
            </a:endParaRPr>
          </a:p>
          <a:p>
            <a:pPr marL="0" lvl="0" indent="0" algn="l" rtl="0">
              <a:spcBef>
                <a:spcPts val="0"/>
              </a:spcBef>
              <a:spcAft>
                <a:spcPts val="0"/>
              </a:spcAft>
              <a:buClr>
                <a:schemeClr val="dk1"/>
              </a:buClr>
              <a:buSzPts val="1100"/>
              <a:buFont typeface="Arial"/>
              <a:buNone/>
            </a:pPr>
            <a:endParaRPr>
              <a:solidFill>
                <a:srgbClr val="0B0B0B"/>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1000"/>
              </a:spcBef>
              <a:spcAft>
                <a:spcPts val="1000"/>
              </a:spcAft>
              <a:buClr>
                <a:schemeClr val="dk1"/>
              </a:buClr>
              <a:buSzPts val="1100"/>
              <a:buFont typeface="Arial"/>
              <a:buNone/>
            </a:pPr>
            <a:endParaRPr/>
          </a:p>
        </p:txBody>
      </p:sp>
      <p:sp>
        <p:nvSpPr>
          <p:cNvPr id="123" name="Google Shape;123;g59fe2953c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10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9fe2953cf_1_1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rgbClr val="0B0B0B"/>
                </a:solidFill>
                <a:latin typeface="Cabin"/>
                <a:ea typeface="Cabin"/>
                <a:cs typeface="Cabin"/>
                <a:sym typeface="Cabin"/>
              </a:rPr>
              <a:t>Present </a:t>
            </a:r>
            <a:r>
              <a:rPr lang="en" b="1" dirty="0">
                <a:solidFill>
                  <a:srgbClr val="0B0B0B"/>
                </a:solidFill>
                <a:latin typeface="Cabin"/>
                <a:ea typeface="Cabin"/>
                <a:cs typeface="Cabin"/>
                <a:sym typeface="Cabin"/>
              </a:rPr>
              <a:t>slide E</a:t>
            </a:r>
            <a:r>
              <a:rPr lang="en" dirty="0">
                <a:solidFill>
                  <a:srgbClr val="0B0B0B"/>
                </a:solidFill>
                <a:latin typeface="Cabin"/>
                <a:ea typeface="Cabin"/>
                <a:cs typeface="Cabin"/>
                <a:sym typeface="Cabin"/>
              </a:rPr>
              <a:t>.</a:t>
            </a:r>
            <a:r>
              <a:rPr lang="en" b="1" dirty="0">
                <a:solidFill>
                  <a:srgbClr val="0B0B0B"/>
                </a:solidFill>
                <a:latin typeface="Cabin"/>
                <a:ea typeface="Cabin"/>
                <a:cs typeface="Cabin"/>
                <a:sym typeface="Cabin"/>
              </a:rPr>
              <a:t> </a:t>
            </a:r>
            <a:r>
              <a:rPr lang="en" dirty="0">
                <a:solidFill>
                  <a:srgbClr val="0B0B0B"/>
                </a:solidFill>
                <a:latin typeface="Cabin"/>
                <a:ea typeface="Cabin"/>
                <a:cs typeface="Cabin"/>
                <a:sym typeface="Cabin"/>
              </a:rPr>
              <a:t>Say,</a:t>
            </a:r>
            <a:r>
              <a:rPr lang="en" i="1" dirty="0">
                <a:solidFill>
                  <a:srgbClr val="0B0B0B"/>
                </a:solidFill>
                <a:latin typeface="Cabin"/>
                <a:ea typeface="Cabin"/>
                <a:cs typeface="Cabin"/>
                <a:sym typeface="Cabin"/>
              </a:rPr>
              <a:t> I was thinking we could have 10 groups, and each group could test all the combinations for each row in this table. For example, group 1 could test coconut oil, which is listed at the start of their row, with each of the things listed at the top of the ten columns. </a:t>
            </a:r>
            <a:endParaRPr i="1" dirty="0">
              <a:solidFill>
                <a:srgbClr val="0B0B0B"/>
              </a:solidFill>
              <a:latin typeface="Cabin"/>
              <a:ea typeface="Cabin"/>
              <a:cs typeface="Cabin"/>
              <a:sym typeface="Cabin"/>
            </a:endParaRPr>
          </a:p>
          <a:p>
            <a:pPr marL="0" lvl="0" indent="0" algn="l" rtl="0">
              <a:spcBef>
                <a:spcPts val="0"/>
              </a:spcBef>
              <a:spcAft>
                <a:spcPts val="0"/>
              </a:spcAft>
              <a:buClr>
                <a:schemeClr val="dk1"/>
              </a:buClr>
              <a:buSzPts val="1100"/>
              <a:buFont typeface="Arial"/>
              <a:buNone/>
            </a:pPr>
            <a:endParaRPr dirty="0">
              <a:solidFill>
                <a:srgbClr val="0B0B0B"/>
              </a:solidFill>
              <a:latin typeface="Cabin"/>
              <a:ea typeface="Cabin"/>
              <a:cs typeface="Cabin"/>
              <a:sym typeface="Cabin"/>
            </a:endParaRPr>
          </a:p>
          <a:p>
            <a:pPr marL="0" lvl="0" indent="0" algn="l" rtl="0">
              <a:spcBef>
                <a:spcPts val="0"/>
              </a:spcBef>
              <a:spcAft>
                <a:spcPts val="0"/>
              </a:spcAft>
              <a:buClr>
                <a:schemeClr val="dk1"/>
              </a:buClr>
              <a:buSzPts val="1100"/>
              <a:buFont typeface="Arial"/>
              <a:buNone/>
            </a:pPr>
            <a:r>
              <a:rPr lang="en" dirty="0">
                <a:solidFill>
                  <a:srgbClr val="0B0B0B"/>
                </a:solidFill>
                <a:latin typeface="Cabin"/>
                <a:ea typeface="Cabin"/>
                <a:cs typeface="Cabin"/>
                <a:sym typeface="Cabin"/>
              </a:rPr>
              <a:t>Ask, </a:t>
            </a:r>
            <a:r>
              <a:rPr lang="en" i="1" dirty="0">
                <a:solidFill>
                  <a:srgbClr val="0B0B0B"/>
                </a:solidFill>
                <a:latin typeface="Cabin"/>
                <a:ea typeface="Cabin"/>
                <a:cs typeface="Cabin"/>
                <a:sym typeface="Cabin"/>
              </a:rPr>
              <a:t>does anyone see any combinations in this row that it wouldn’t make sense for this group to do?</a:t>
            </a:r>
            <a:endParaRPr i="1" dirty="0">
              <a:solidFill>
                <a:srgbClr val="0B0B0B"/>
              </a:solidFill>
              <a:latin typeface="Cabin"/>
              <a:ea typeface="Cabin"/>
              <a:cs typeface="Cabin"/>
              <a:sym typeface="Cabin"/>
            </a:endParaRPr>
          </a:p>
          <a:p>
            <a:pPr marL="0" lvl="0" indent="0" algn="l" rtl="0">
              <a:spcBef>
                <a:spcPts val="0"/>
              </a:spcBef>
              <a:spcAft>
                <a:spcPts val="0"/>
              </a:spcAft>
              <a:buClr>
                <a:schemeClr val="dk1"/>
              </a:buClr>
              <a:buSzPts val="1100"/>
              <a:buFont typeface="Arial"/>
              <a:buNone/>
            </a:pPr>
            <a:r>
              <a:rPr lang="en" dirty="0">
                <a:solidFill>
                  <a:srgbClr val="0B0B0B"/>
                </a:solidFill>
                <a:latin typeface="Cabin"/>
                <a:ea typeface="Cabin"/>
                <a:cs typeface="Cabin"/>
                <a:sym typeface="Cabin"/>
              </a:rPr>
              <a:t>Students will say,</a:t>
            </a:r>
            <a:r>
              <a:rPr lang="en" i="1" dirty="0">
                <a:solidFill>
                  <a:srgbClr val="0B0B0B"/>
                </a:solidFill>
                <a:latin typeface="Cabin"/>
                <a:ea typeface="Cabin"/>
                <a:cs typeface="Cabin"/>
                <a:sym typeface="Cabin"/>
              </a:rPr>
              <a:t> Coconut oil with coconut oil.</a:t>
            </a:r>
            <a:endParaRPr i="1" dirty="0">
              <a:solidFill>
                <a:srgbClr val="0B0B0B"/>
              </a:solidFill>
              <a:latin typeface="Cabin"/>
              <a:ea typeface="Cabin"/>
              <a:cs typeface="Cabin"/>
              <a:sym typeface="Cabin"/>
            </a:endParaRPr>
          </a:p>
          <a:p>
            <a:pPr marL="0" lvl="0" indent="0" algn="l" rtl="0">
              <a:spcBef>
                <a:spcPts val="0"/>
              </a:spcBef>
              <a:spcAft>
                <a:spcPts val="0"/>
              </a:spcAft>
              <a:buClr>
                <a:schemeClr val="dk1"/>
              </a:buClr>
              <a:buSzPts val="1100"/>
              <a:buFont typeface="Arial"/>
              <a:buNone/>
            </a:pPr>
            <a:endParaRPr dirty="0">
              <a:solidFill>
                <a:srgbClr val="0B0B0B"/>
              </a:solidFill>
              <a:latin typeface="Cabin"/>
              <a:ea typeface="Cabin"/>
              <a:cs typeface="Cabin"/>
              <a:sym typeface="Cabin"/>
            </a:endParaRPr>
          </a:p>
          <a:p>
            <a:pPr marL="0" lvl="0" indent="0" algn="l" rtl="0">
              <a:spcBef>
                <a:spcPts val="0"/>
              </a:spcBef>
              <a:spcAft>
                <a:spcPts val="0"/>
              </a:spcAft>
              <a:buClr>
                <a:schemeClr val="dk1"/>
              </a:buClr>
              <a:buSzPts val="1100"/>
              <a:buFont typeface="Arial"/>
              <a:buNone/>
            </a:pPr>
            <a:r>
              <a:rPr lang="en" dirty="0">
                <a:solidFill>
                  <a:srgbClr val="0B0B0B"/>
                </a:solidFill>
                <a:latin typeface="Cabin"/>
                <a:ea typeface="Cabin"/>
                <a:cs typeface="Cabin"/>
                <a:sym typeface="Cabin"/>
              </a:rPr>
              <a:t>Point out that this sort of redundancy is in other rows too. X these out together as you identify them as a class, as shown below.</a:t>
            </a:r>
            <a:endParaRPr dirty="0">
              <a:solidFill>
                <a:srgbClr val="0B0B0B"/>
              </a:solidFill>
              <a:latin typeface="Cabin"/>
              <a:ea typeface="Cabin"/>
              <a:cs typeface="Cabin"/>
              <a:sym typeface="Cabin"/>
            </a:endParaRPr>
          </a:p>
          <a:p>
            <a:pPr marL="0" lvl="0" indent="0" algn="l" rtl="0">
              <a:spcBef>
                <a:spcPts val="0"/>
              </a:spcBef>
              <a:spcAft>
                <a:spcPts val="0"/>
              </a:spcAft>
              <a:buClr>
                <a:schemeClr val="dk1"/>
              </a:buClr>
              <a:buSzPts val="1100"/>
              <a:buFont typeface="Arial"/>
              <a:buNone/>
            </a:pPr>
            <a:endParaRPr dirty="0">
              <a:solidFill>
                <a:srgbClr val="0B0B0B"/>
              </a:solidFill>
              <a:latin typeface="Cabin"/>
              <a:ea typeface="Cabin"/>
              <a:cs typeface="Cabin"/>
              <a:sym typeface="Cabin"/>
            </a:endParaRPr>
          </a:p>
          <a:p>
            <a:pPr marL="0" lvl="0" indent="0" algn="l" rtl="0">
              <a:spcBef>
                <a:spcPts val="0"/>
              </a:spcBef>
              <a:spcAft>
                <a:spcPts val="0"/>
              </a:spcAft>
              <a:buClr>
                <a:schemeClr val="dk1"/>
              </a:buClr>
              <a:buSzPts val="1100"/>
              <a:buFont typeface="Arial"/>
              <a:buNone/>
            </a:pPr>
            <a:r>
              <a:rPr lang="en" dirty="0">
                <a:solidFill>
                  <a:srgbClr val="0B0B0B"/>
                </a:solidFill>
                <a:latin typeface="Cabin"/>
                <a:ea typeface="Cabin"/>
                <a:cs typeface="Cabin"/>
                <a:sym typeface="Cabin"/>
              </a:rPr>
              <a:t>Say, </a:t>
            </a:r>
            <a:r>
              <a:rPr lang="en" i="1" dirty="0">
                <a:solidFill>
                  <a:srgbClr val="0B0B0B"/>
                </a:solidFill>
                <a:latin typeface="Cabin"/>
                <a:ea typeface="Cabin"/>
                <a:cs typeface="Cabin"/>
                <a:sym typeface="Cabin"/>
              </a:rPr>
              <a:t>This leaves 9 combinations for each group to try. I will give each group an ice cube tray like this one, which has 12 spots in it.✱ </a:t>
            </a:r>
            <a:r>
              <a:rPr lang="en" dirty="0">
                <a:solidFill>
                  <a:srgbClr val="0B0B0B"/>
                </a:solidFill>
                <a:latin typeface="Cabin"/>
                <a:ea typeface="Cabin"/>
                <a:cs typeface="Cabin"/>
                <a:sym typeface="Cabin"/>
              </a:rPr>
              <a:t>Hold up an ice cube tray to show the class.</a:t>
            </a:r>
            <a:endParaRPr dirty="0">
              <a:solidFill>
                <a:srgbClr val="0B0B0B"/>
              </a:solidFill>
              <a:latin typeface="Cabin"/>
              <a:ea typeface="Cabin"/>
              <a:cs typeface="Cabin"/>
              <a:sym typeface="Cabin"/>
            </a:endParaRPr>
          </a:p>
          <a:p>
            <a:pPr marL="0" lvl="0" indent="0" algn="l" rtl="0">
              <a:spcBef>
                <a:spcPts val="0"/>
              </a:spcBef>
              <a:spcAft>
                <a:spcPts val="0"/>
              </a:spcAft>
              <a:buClr>
                <a:schemeClr val="dk1"/>
              </a:buClr>
              <a:buSzPts val="1100"/>
              <a:buFont typeface="Arial"/>
              <a:buNone/>
            </a:pPr>
            <a:endParaRPr dirty="0">
              <a:solidFill>
                <a:srgbClr val="0B0B0B"/>
              </a:solidFill>
              <a:latin typeface="Cabin"/>
              <a:ea typeface="Cabin"/>
              <a:cs typeface="Cabin"/>
              <a:sym typeface="Cabin"/>
            </a:endParaRPr>
          </a:p>
          <a:p>
            <a:pPr marL="0" lvl="0" indent="0" algn="l" rtl="0">
              <a:spcBef>
                <a:spcPts val="0"/>
              </a:spcBef>
              <a:spcAft>
                <a:spcPts val="0"/>
              </a:spcAft>
              <a:buClr>
                <a:schemeClr val="dk1"/>
              </a:buClr>
              <a:buSzPts val="1100"/>
              <a:buFont typeface="Arial"/>
              <a:buNone/>
            </a:pPr>
            <a:r>
              <a:rPr lang="en" dirty="0">
                <a:solidFill>
                  <a:srgbClr val="0B0B0B"/>
                </a:solidFill>
                <a:latin typeface="Cabin"/>
                <a:ea typeface="Cabin"/>
                <a:cs typeface="Cabin"/>
                <a:sym typeface="Cabin"/>
              </a:rPr>
              <a:t>Say, </a:t>
            </a:r>
            <a:r>
              <a:rPr lang="en" i="1" dirty="0">
                <a:solidFill>
                  <a:srgbClr val="0B0B0B"/>
                </a:solidFill>
                <a:latin typeface="Cabin"/>
                <a:ea typeface="Cabin"/>
                <a:cs typeface="Cabin"/>
                <a:sym typeface="Cabin"/>
              </a:rPr>
              <a:t>This will allow each group to test the 9 combinations they are assigned from their row and 3 other combinations that they want from anywhere in the grid. Let’s assign the groups now.</a:t>
            </a:r>
            <a:endParaRPr i="1" dirty="0">
              <a:solidFill>
                <a:srgbClr val="0B0B0B"/>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endParaRPr dirty="0"/>
          </a:p>
          <a:p>
            <a:pPr marL="0" lvl="0" indent="0" algn="l" rtl="0">
              <a:spcBef>
                <a:spcPts val="1000"/>
              </a:spcBef>
              <a:spcAft>
                <a:spcPts val="0"/>
              </a:spcAft>
              <a:buClr>
                <a:schemeClr val="dk1"/>
              </a:buClr>
              <a:buSzPts val="1100"/>
              <a:buFont typeface="Arial"/>
              <a:buNone/>
            </a:pPr>
            <a:r>
              <a:rPr lang="en" b="1" dirty="0">
                <a:solidFill>
                  <a:srgbClr val="0B0B0B"/>
                </a:solidFill>
                <a:latin typeface="Cabin"/>
                <a:ea typeface="Cabin"/>
                <a:cs typeface="Cabin"/>
                <a:sym typeface="Cabin"/>
              </a:rPr>
              <a:t>Assign group numbers to lab groups. </a:t>
            </a:r>
            <a:r>
              <a:rPr lang="en" dirty="0">
                <a:solidFill>
                  <a:srgbClr val="0B0B0B"/>
                </a:solidFill>
                <a:latin typeface="Cabin"/>
                <a:ea typeface="Cabin"/>
                <a:cs typeface="Cabin"/>
                <a:sym typeface="Cabin"/>
              </a:rPr>
              <a:t>Use </a:t>
            </a:r>
            <a:r>
              <a:rPr lang="en" b="1" dirty="0">
                <a:solidFill>
                  <a:srgbClr val="0B0B0B"/>
                </a:solidFill>
                <a:latin typeface="Cabin"/>
                <a:ea typeface="Cabin"/>
                <a:cs typeface="Cabin"/>
                <a:sym typeface="Cabin"/>
              </a:rPr>
              <a:t>slide E</a:t>
            </a:r>
            <a:r>
              <a:rPr lang="en" dirty="0">
                <a:solidFill>
                  <a:srgbClr val="0B0B0B"/>
                </a:solidFill>
                <a:latin typeface="Cabin"/>
                <a:ea typeface="Cabin"/>
                <a:cs typeface="Cabin"/>
                <a:sym typeface="Cabin"/>
              </a:rPr>
              <a:t>. Have students highlight the row that they are going to test.</a:t>
            </a:r>
            <a:endParaRPr dirty="0"/>
          </a:p>
        </p:txBody>
      </p:sp>
      <p:sp>
        <p:nvSpPr>
          <p:cNvPr id="134" name="Google Shape;134;g59fe2953cf_1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4493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9fe2953cf_1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9fe2953cf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rgbClr val="0B0B0B"/>
                </a:solidFill>
                <a:latin typeface="Cabin"/>
                <a:ea typeface="Cabin"/>
                <a:cs typeface="Cabin"/>
                <a:sym typeface="Cabin"/>
              </a:rPr>
              <a:t>Set up a key for the ice cube trays.</a:t>
            </a:r>
            <a:r>
              <a:rPr lang="en">
                <a:solidFill>
                  <a:srgbClr val="0B0B0B"/>
                </a:solidFill>
                <a:latin typeface="Cabin"/>
                <a:ea typeface="Cabin"/>
                <a:cs typeface="Cabin"/>
                <a:sym typeface="Cabin"/>
              </a:rPr>
              <a:t> Show</a:t>
            </a:r>
            <a:r>
              <a:rPr lang="en" b="1">
                <a:solidFill>
                  <a:srgbClr val="0B0B0B"/>
                </a:solidFill>
                <a:latin typeface="Cabin"/>
                <a:ea typeface="Cabin"/>
                <a:cs typeface="Cabin"/>
                <a:sym typeface="Cabin"/>
              </a:rPr>
              <a:t> slide G. </a:t>
            </a:r>
            <a:r>
              <a:rPr lang="en">
                <a:solidFill>
                  <a:srgbClr val="0B0B0B"/>
                </a:solidFill>
                <a:latin typeface="Cabin"/>
                <a:ea typeface="Cabin"/>
                <a:cs typeface="Cabin"/>
                <a:sym typeface="Cabin"/>
              </a:rPr>
              <a:t>Instruct students to work with their group to set up their key for which combination will go in each cell of their tray. Also have them attach their Data Table below their key. </a:t>
            </a:r>
            <a:endParaRPr/>
          </a:p>
        </p:txBody>
      </p:sp>
    </p:spTree>
    <p:extLst>
      <p:ext uri="{BB962C8B-B14F-4D97-AF65-F5344CB8AC3E}">
        <p14:creationId xmlns:p14="http://schemas.microsoft.com/office/powerpoint/2010/main" val="92858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9fe2953cf_1_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rgbClr val="0B0B0B"/>
                </a:solidFill>
                <a:latin typeface="Cabin"/>
                <a:ea typeface="Cabin"/>
                <a:cs typeface="Cabin"/>
                <a:sym typeface="Cabin"/>
              </a:rPr>
              <a:t>Pick additional combinations of substances to test. </a:t>
            </a:r>
            <a:r>
              <a:rPr lang="en" dirty="0">
                <a:solidFill>
                  <a:srgbClr val="0B0B0B"/>
                </a:solidFill>
                <a:latin typeface="Cabin"/>
                <a:ea typeface="Cabin"/>
                <a:cs typeface="Cabin"/>
                <a:sym typeface="Cabin"/>
              </a:rPr>
              <a:t>Show </a:t>
            </a:r>
            <a:r>
              <a:rPr lang="en" b="1" dirty="0">
                <a:solidFill>
                  <a:srgbClr val="0B0B0B"/>
                </a:solidFill>
                <a:latin typeface="Cabin"/>
                <a:ea typeface="Cabin"/>
                <a:cs typeface="Cabin"/>
                <a:sym typeface="Cabin"/>
              </a:rPr>
              <a:t>slide F</a:t>
            </a:r>
            <a:r>
              <a:rPr lang="en" dirty="0">
                <a:solidFill>
                  <a:srgbClr val="0B0B0B"/>
                </a:solidFill>
                <a:latin typeface="Cabin"/>
                <a:ea typeface="Cabin"/>
                <a:cs typeface="Cabin"/>
                <a:sym typeface="Cabin"/>
              </a:rPr>
              <a:t>.</a:t>
            </a:r>
            <a:r>
              <a:rPr lang="en" b="1" dirty="0">
                <a:solidFill>
                  <a:srgbClr val="0B0B0B"/>
                </a:solidFill>
                <a:latin typeface="Cabin"/>
                <a:ea typeface="Cabin"/>
                <a:cs typeface="Cabin"/>
                <a:sym typeface="Cabin"/>
              </a:rPr>
              <a:t> </a:t>
            </a:r>
            <a:r>
              <a:rPr lang="en" dirty="0">
                <a:solidFill>
                  <a:srgbClr val="0B0B0B"/>
                </a:solidFill>
                <a:latin typeface="Cabin"/>
                <a:ea typeface="Cabin"/>
                <a:cs typeface="Cabin"/>
                <a:sym typeface="Cabin"/>
              </a:rPr>
              <a:t>Then have students discuss with their group what three additional combinations they want to test. There are three people in a group, so allowing everyone a chance to weigh in on the one they want the group to try should result in everyone making a contribution to their group’s plan. Have groups highlight these choices as well in their handout.</a:t>
            </a:r>
            <a:endParaRPr dirty="0">
              <a:solidFill>
                <a:srgbClr val="0B0B0B"/>
              </a:solidFill>
              <a:latin typeface="Cabin"/>
              <a:ea typeface="Cabin"/>
              <a:cs typeface="Cabin"/>
              <a:sym typeface="Cabin"/>
            </a:endParaRPr>
          </a:p>
          <a:p>
            <a:pPr marL="0" lvl="0" indent="0" algn="l" rtl="0">
              <a:lnSpc>
                <a:spcPct val="115000"/>
              </a:lnSpc>
              <a:spcBef>
                <a:spcPts val="0"/>
              </a:spcBef>
              <a:spcAft>
                <a:spcPts val="1000"/>
              </a:spcAft>
              <a:buClr>
                <a:schemeClr val="dk1"/>
              </a:buClr>
              <a:buSzPts val="1100"/>
              <a:buFont typeface="Arial"/>
              <a:buNone/>
            </a:pPr>
            <a:endParaRPr dirty="0"/>
          </a:p>
        </p:txBody>
      </p:sp>
      <p:sp>
        <p:nvSpPr>
          <p:cNvPr id="144" name="Google Shape;144;g59fe2953cf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9734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9fe2953cf_1_19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Open Sans"/>
                <a:ea typeface="Open Sans"/>
                <a:cs typeface="Open Sans"/>
                <a:sym typeface="Open Sans"/>
              </a:rPr>
              <a:t>Update the class data chart. </a:t>
            </a:r>
            <a:r>
              <a:rPr lang="en" sz="1000">
                <a:solidFill>
                  <a:schemeClr val="dk1"/>
                </a:solidFill>
                <a:latin typeface="Open Sans"/>
                <a:ea typeface="Open Sans"/>
                <a:cs typeface="Open Sans"/>
                <a:sym typeface="Open Sans"/>
              </a:rPr>
              <a:t>In the last 3 minutes of this lab, show</a:t>
            </a:r>
            <a:r>
              <a:rPr lang="en" sz="1000" b="1">
                <a:solidFill>
                  <a:schemeClr val="dk1"/>
                </a:solidFill>
                <a:latin typeface="Open Sans"/>
                <a:ea typeface="Open Sans"/>
                <a:cs typeface="Open Sans"/>
                <a:sym typeface="Open Sans"/>
              </a:rPr>
              <a:t> slide J</a:t>
            </a:r>
            <a:r>
              <a:rPr lang="en" sz="1000">
                <a:solidFill>
                  <a:schemeClr val="dk1"/>
                </a:solidFill>
                <a:latin typeface="Open Sans"/>
                <a:ea typeface="Open Sans"/>
                <a:cs typeface="Open Sans"/>
                <a:sym typeface="Open Sans"/>
              </a:rPr>
              <a:t>. Ask all groups to update their chart with the letter “Y” in any cells that resulted in the appearance of bubbles and to send one person to the board to add sticky notes to the projected chart on </a:t>
            </a:r>
            <a:r>
              <a:rPr lang="en" sz="1000" b="1">
                <a:solidFill>
                  <a:schemeClr val="dk1"/>
                </a:solidFill>
                <a:latin typeface="Open Sans"/>
                <a:ea typeface="Open Sans"/>
                <a:cs typeface="Open Sans"/>
                <a:sym typeface="Open Sans"/>
              </a:rPr>
              <a:t>slide J</a:t>
            </a:r>
            <a:r>
              <a:rPr lang="en" sz="1000">
                <a:solidFill>
                  <a:schemeClr val="dk1"/>
                </a:solidFill>
                <a:latin typeface="Open Sans"/>
                <a:ea typeface="Open Sans"/>
                <a:cs typeface="Open Sans"/>
                <a:sym typeface="Open Sans"/>
              </a:rPr>
              <a:t>.</a:t>
            </a:r>
            <a:r>
              <a:rPr lang="en" sz="1000" b="1">
                <a:solidFill>
                  <a:schemeClr val="dk1"/>
                </a:solidFill>
                <a:latin typeface="Open Sans"/>
                <a:ea typeface="Open Sans"/>
                <a:cs typeface="Open Sans"/>
                <a:sym typeface="Open Sans"/>
              </a:rPr>
              <a:t> </a:t>
            </a:r>
            <a:r>
              <a:rPr lang="en" sz="1000">
                <a:solidFill>
                  <a:schemeClr val="dk1"/>
                </a:solidFill>
                <a:latin typeface="Open Sans"/>
                <a:ea typeface="Open Sans"/>
                <a:cs typeface="Open Sans"/>
                <a:sym typeface="Open Sans"/>
              </a:rPr>
              <a:t>Explain that if there is already a sticky note in that cell, that they should stack theirs on it, slightly off-center, so we can see where other groups got similar results.</a:t>
            </a:r>
            <a:endParaRPr sz="10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0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000" b="1">
                <a:solidFill>
                  <a:schemeClr val="dk1"/>
                </a:solidFill>
                <a:latin typeface="Open Sans"/>
                <a:ea typeface="Open Sans"/>
                <a:cs typeface="Open Sans"/>
                <a:sym typeface="Open Sans"/>
              </a:rPr>
              <a:t>Look for verification of results vs. conflicting results</a:t>
            </a:r>
            <a:endParaRPr sz="10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0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Keep </a:t>
            </a:r>
            <a:r>
              <a:rPr lang="en" sz="1000" b="1">
                <a:solidFill>
                  <a:schemeClr val="dk1"/>
                </a:solidFill>
                <a:latin typeface="Open Sans"/>
                <a:ea typeface="Open Sans"/>
                <a:cs typeface="Open Sans"/>
                <a:sym typeface="Open Sans"/>
              </a:rPr>
              <a:t>slide J </a:t>
            </a:r>
            <a:r>
              <a:rPr lang="en" sz="1000">
                <a:solidFill>
                  <a:schemeClr val="dk1"/>
                </a:solidFill>
                <a:latin typeface="Open Sans"/>
                <a:ea typeface="Open Sans"/>
                <a:cs typeface="Open Sans"/>
                <a:sym typeface="Open Sans"/>
              </a:rPr>
              <a:t>projected with the sticky notes from all groups on the chart. Ask the whole class to identify patterns in the data. Ask students how we can use this chart to make sure that each combination yielded the same results for both groups that tested them. Students should say that there should be symmetry in the results. </a:t>
            </a:r>
            <a:endParaRPr sz="10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000">
              <a:solidFill>
                <a:schemeClr val="dk1"/>
              </a:solidFill>
              <a:latin typeface="Open Sans"/>
              <a:ea typeface="Open Sans"/>
              <a:cs typeface="Open Sans"/>
              <a:sym typeface="Open Sans"/>
            </a:endParaRPr>
          </a:p>
        </p:txBody>
      </p:sp>
      <p:sp>
        <p:nvSpPr>
          <p:cNvPr id="193" name="Google Shape;193;g59fe2953cf_1_1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9986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9fe2953cf_1_24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b="1">
                <a:solidFill>
                  <a:schemeClr val="dk1"/>
                </a:solidFill>
                <a:latin typeface="Open Sans"/>
                <a:ea typeface="Open Sans"/>
                <a:cs typeface="Open Sans"/>
                <a:sym typeface="Open Sans"/>
              </a:rPr>
              <a:t>Discuss possible causes.</a:t>
            </a:r>
            <a:r>
              <a:rPr lang="en" sz="1000">
                <a:solidFill>
                  <a:schemeClr val="dk1"/>
                </a:solidFill>
                <a:latin typeface="Open Sans"/>
                <a:ea typeface="Open Sans"/>
                <a:cs typeface="Open Sans"/>
                <a:sym typeface="Open Sans"/>
              </a:rPr>
              <a:t> Project </a:t>
            </a:r>
            <a:r>
              <a:rPr lang="en" sz="1000" b="1">
                <a:solidFill>
                  <a:schemeClr val="dk1"/>
                </a:solidFill>
                <a:latin typeface="Open Sans"/>
                <a:ea typeface="Open Sans"/>
                <a:cs typeface="Open Sans"/>
                <a:sym typeface="Open Sans"/>
              </a:rPr>
              <a:t>slide K</a:t>
            </a:r>
            <a:r>
              <a:rPr lang="en" sz="1000">
                <a:solidFill>
                  <a:schemeClr val="dk1"/>
                </a:solidFill>
                <a:latin typeface="Open Sans"/>
                <a:ea typeface="Open Sans"/>
                <a:cs typeface="Open Sans"/>
                <a:sym typeface="Open Sans"/>
              </a:rPr>
              <a:t>.</a:t>
            </a:r>
            <a:r>
              <a:rPr lang="en" sz="1000" b="1">
                <a:solidFill>
                  <a:schemeClr val="dk1"/>
                </a:solidFill>
                <a:latin typeface="Open Sans"/>
                <a:ea typeface="Open Sans"/>
                <a:cs typeface="Open Sans"/>
                <a:sym typeface="Open Sans"/>
              </a:rPr>
              <a:t> </a:t>
            </a:r>
            <a:r>
              <a:rPr lang="en" sz="1000">
                <a:solidFill>
                  <a:schemeClr val="dk1"/>
                </a:solidFill>
                <a:latin typeface="Open Sans"/>
                <a:ea typeface="Open Sans"/>
                <a:cs typeface="Open Sans"/>
                <a:sym typeface="Open Sans"/>
              </a:rPr>
              <a:t>Read the two questions, and have students turn and talk about these with a partner for a couple of minutes.</a:t>
            </a:r>
            <a:endParaRPr sz="1000">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
        <p:nvSpPr>
          <p:cNvPr id="203" name="Google Shape;203;g59fe2953cf_1_2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87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9fe2953cf_1_28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b="1">
                <a:solidFill>
                  <a:schemeClr val="dk1"/>
                </a:solidFill>
                <a:latin typeface="Open Sans"/>
                <a:ea typeface="Open Sans"/>
                <a:cs typeface="Open Sans"/>
                <a:sym typeface="Open Sans"/>
              </a:rPr>
              <a:t>Analyze the lemonade mix ingredients.</a:t>
            </a:r>
            <a:r>
              <a:rPr lang="en" sz="1000">
                <a:solidFill>
                  <a:schemeClr val="dk1"/>
                </a:solidFill>
                <a:latin typeface="Open Sans"/>
                <a:ea typeface="Open Sans"/>
                <a:cs typeface="Open Sans"/>
                <a:sym typeface="Open Sans"/>
              </a:rPr>
              <a:t> Tell students that you want them to analyze the ingredients from each of the two lemonade mixes on their own and start thinking about what this tells them that they can add to their progress trackers. Project </a:t>
            </a:r>
            <a:r>
              <a:rPr lang="en" sz="1000" b="1">
                <a:solidFill>
                  <a:schemeClr val="dk1"/>
                </a:solidFill>
                <a:latin typeface="Open Sans"/>
                <a:ea typeface="Open Sans"/>
                <a:cs typeface="Open Sans"/>
                <a:sym typeface="Open Sans"/>
              </a:rPr>
              <a:t>slide L</a:t>
            </a:r>
            <a:r>
              <a:rPr lang="en" sz="1000">
                <a:solidFill>
                  <a:schemeClr val="dk1"/>
                </a:solidFill>
                <a:latin typeface="Open Sans"/>
                <a:ea typeface="Open Sans"/>
                <a:cs typeface="Open Sans"/>
                <a:sym typeface="Open Sans"/>
              </a:rPr>
              <a:t>. Pass out copies of student reference with ingredient labels.</a:t>
            </a:r>
            <a:endParaRPr/>
          </a:p>
        </p:txBody>
      </p:sp>
      <p:sp>
        <p:nvSpPr>
          <p:cNvPr id="212" name="Google Shape;212;g59fe2953cf_1_2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503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a21f2bab6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b="1" dirty="0">
                <a:solidFill>
                  <a:schemeClr val="dk1"/>
                </a:solidFill>
                <a:latin typeface="Open Sans"/>
                <a:ea typeface="Open Sans"/>
                <a:cs typeface="Open Sans"/>
                <a:sym typeface="Open Sans"/>
              </a:rPr>
              <a:t>Facilitate a building understanding discussion.</a:t>
            </a:r>
            <a:r>
              <a:rPr lang="en" sz="1000" dirty="0">
                <a:solidFill>
                  <a:schemeClr val="dk1"/>
                </a:solidFill>
                <a:latin typeface="Open Sans"/>
                <a:ea typeface="Open Sans"/>
                <a:cs typeface="Open Sans"/>
                <a:sym typeface="Open Sans"/>
              </a:rPr>
              <a:t> Present </a:t>
            </a:r>
            <a:r>
              <a:rPr lang="en" sz="1000" b="1" dirty="0">
                <a:solidFill>
                  <a:schemeClr val="dk1"/>
                </a:solidFill>
                <a:latin typeface="Open Sans"/>
                <a:ea typeface="Open Sans"/>
                <a:cs typeface="Open Sans"/>
                <a:sym typeface="Open Sans"/>
              </a:rPr>
              <a:t>slide N</a:t>
            </a:r>
            <a:r>
              <a:rPr lang="en" sz="1000" dirty="0">
                <a:solidFill>
                  <a:schemeClr val="dk1"/>
                </a:solidFill>
                <a:latin typeface="Open Sans"/>
                <a:ea typeface="Open Sans"/>
                <a:cs typeface="Open Sans"/>
                <a:sym typeface="Open Sans"/>
              </a:rPr>
              <a:t>. Ask students to read the questions to themselves first and think about them for a minute.</a:t>
            </a:r>
            <a:endParaRPr sz="1000"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latin typeface="Open Sans"/>
                <a:ea typeface="Open Sans"/>
                <a:cs typeface="Open Sans"/>
                <a:sym typeface="Open Sans"/>
              </a:rPr>
              <a:t>Point out that each question asks us to think about a different aspect of making an evidence-based argument, and that we will work with these three questions as a whole group.</a:t>
            </a:r>
            <a:endParaRPr sz="1000"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latin typeface="Open Sans"/>
                <a:ea typeface="Open Sans"/>
                <a:cs typeface="Open Sans"/>
                <a:sym typeface="Open Sans"/>
              </a:rPr>
              <a:t>Ask students to summarize the key parts of arguing from evidence based on this poster. Reference the poster you made in Lesson 2 about these two parts of arguing from evidence as needed.</a:t>
            </a:r>
            <a:endParaRPr dirty="0"/>
          </a:p>
        </p:txBody>
      </p:sp>
      <p:sp>
        <p:nvSpPr>
          <p:cNvPr id="242" name="Google Shape;242;g5a21f2bab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053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5a21f2bab6_0_1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latin typeface="Cabin"/>
                <a:ea typeface="Cabin"/>
                <a:cs typeface="Cabin"/>
                <a:sym typeface="Cabin"/>
              </a:rPr>
              <a:t>Then present </a:t>
            </a:r>
            <a:r>
              <a:rPr lang="en" sz="1000" b="1" dirty="0">
                <a:solidFill>
                  <a:schemeClr val="dk1"/>
                </a:solidFill>
                <a:latin typeface="Cabin"/>
                <a:ea typeface="Cabin"/>
                <a:cs typeface="Cabin"/>
                <a:sym typeface="Cabin"/>
              </a:rPr>
              <a:t>slide O</a:t>
            </a:r>
            <a:r>
              <a:rPr lang="en" sz="1000" dirty="0">
                <a:solidFill>
                  <a:schemeClr val="dk1"/>
                </a:solidFill>
                <a:latin typeface="Cabin"/>
                <a:ea typeface="Cabin"/>
                <a:cs typeface="Cabin"/>
                <a:sym typeface="Cabin"/>
              </a:rPr>
              <a:t>. Say, </a:t>
            </a:r>
            <a:r>
              <a:rPr lang="en" sz="1000" i="1" dirty="0">
                <a:solidFill>
                  <a:schemeClr val="dk1"/>
                </a:solidFill>
                <a:latin typeface="Cabin"/>
                <a:ea typeface="Cabin"/>
                <a:cs typeface="Cabin"/>
                <a:sym typeface="Cabin"/>
              </a:rPr>
              <a:t>As we develop our ideas on these, I will  follow up on the answers that people share by asking the rest of you to weigh in on what you hear.</a:t>
            </a:r>
            <a:endParaRPr sz="10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latin typeface="Cabin"/>
                <a:ea typeface="Cabin"/>
                <a:cs typeface="Cabin"/>
                <a:sym typeface="Cabin"/>
              </a:rPr>
              <a:t>Say, </a:t>
            </a:r>
            <a:r>
              <a:rPr lang="en" sz="1000" i="1" dirty="0">
                <a:solidFill>
                  <a:schemeClr val="dk1"/>
                </a:solidFill>
                <a:latin typeface="Cabin"/>
                <a:ea typeface="Cabin"/>
                <a:cs typeface="Cabin"/>
                <a:sym typeface="Cabin"/>
              </a:rPr>
              <a:t>I will ask the first question in purple, and it will be about each of the questions in blue to the right, and the first question will be, “Can we restate what others said and explain why we agree or not?” Then I will ask if we all agree or not. For us to be able to answer either of these questions, we have to be able to hear the other ideas that people are sharing. That means we have to listen for understanding, and they have to speak clearly toward us so we can hear them</a:t>
            </a:r>
            <a:r>
              <a:rPr lang="en" sz="1000" dirty="0">
                <a:solidFill>
                  <a:schemeClr val="dk1"/>
                </a:solidFill>
                <a:latin typeface="Cabin"/>
                <a:ea typeface="Cabin"/>
                <a:cs typeface="Cabin"/>
                <a:sym typeface="Cabin"/>
              </a:rPr>
              <a:t>.✱</a:t>
            </a:r>
            <a:endParaRPr sz="1000" dirty="0">
              <a:solidFill>
                <a:schemeClr val="dk1"/>
              </a:solidFill>
              <a:latin typeface="Cabin"/>
              <a:ea typeface="Cabin"/>
              <a:cs typeface="Cabin"/>
              <a:sym typeface="Cabin"/>
            </a:endParaRPr>
          </a:p>
          <a:p>
            <a:pPr marL="0" lvl="0" indent="0" algn="l" rtl="0">
              <a:spcBef>
                <a:spcPts val="0"/>
              </a:spcBef>
              <a:spcAft>
                <a:spcPts val="0"/>
              </a:spcAft>
              <a:buNone/>
            </a:pPr>
            <a:endParaRPr sz="1000" dirty="0">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latin typeface="Cabin"/>
                <a:ea typeface="Cabin"/>
                <a:cs typeface="Cabin"/>
                <a:sym typeface="Cabin"/>
              </a:rPr>
              <a:t>Say, </a:t>
            </a:r>
            <a:r>
              <a:rPr lang="en" sz="1000" i="1" dirty="0">
                <a:solidFill>
                  <a:schemeClr val="dk1"/>
                </a:solidFill>
                <a:latin typeface="Cabin"/>
                <a:ea typeface="Cabin"/>
                <a:cs typeface="Cabin"/>
                <a:sym typeface="Cabin"/>
              </a:rPr>
              <a:t>After we determine that, I will ask you to think about whether the information you heard referenced any evidence or scientific principles that we have agreed on. I will ask you to snap your fingers if you heard evidence and raise your other hand if you heard the use of a scientific principle. I will follow up by asking why or where you thought you heard use of either evidence or a scientific principle. </a:t>
            </a:r>
            <a:endParaRPr sz="10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endParaRPr sz="1000" b="1" dirty="0">
              <a:solidFill>
                <a:srgbClr val="FF0000"/>
              </a:solidFill>
              <a:latin typeface="Cabin"/>
              <a:ea typeface="Cabin"/>
              <a:cs typeface="Cabin"/>
              <a:sym typeface="Cabin"/>
            </a:endParaRPr>
          </a:p>
          <a:p>
            <a:pPr marL="0" lvl="0" indent="0" algn="l" rtl="0">
              <a:lnSpc>
                <a:spcPct val="115000"/>
              </a:lnSpc>
              <a:spcBef>
                <a:spcPts val="0"/>
              </a:spcBef>
              <a:spcAft>
                <a:spcPts val="0"/>
              </a:spcAft>
              <a:buNone/>
            </a:pPr>
            <a:r>
              <a:rPr lang="en" sz="1000" dirty="0">
                <a:solidFill>
                  <a:schemeClr val="dk1"/>
                </a:solidFill>
                <a:latin typeface="Cabin"/>
                <a:ea typeface="Cabin"/>
                <a:cs typeface="Cabin"/>
                <a:sym typeface="Cabin"/>
              </a:rPr>
              <a:t>Although you may not have time to gather in a full Scientists Circle, have students turn their chairs so they can see others in the class, and others can hear their responses. </a:t>
            </a:r>
            <a:br>
              <a:rPr lang="en" sz="1000" dirty="0">
                <a:solidFill>
                  <a:schemeClr val="dk1"/>
                </a:solidFill>
                <a:latin typeface="Cabin"/>
                <a:ea typeface="Cabin"/>
                <a:cs typeface="Cabin"/>
                <a:sym typeface="Cabin"/>
              </a:rPr>
            </a:br>
            <a:endParaRPr sz="1000" dirty="0">
              <a:solidFill>
                <a:schemeClr val="dk1"/>
              </a:solidFill>
              <a:latin typeface="Cabin"/>
              <a:ea typeface="Cabin"/>
              <a:cs typeface="Cabin"/>
              <a:sym typeface="Cabin"/>
            </a:endParaRPr>
          </a:p>
          <a:p>
            <a:pPr marL="0" lvl="0" indent="0" algn="l" rtl="0">
              <a:lnSpc>
                <a:spcPct val="115000"/>
              </a:lnSpc>
              <a:spcBef>
                <a:spcPts val="0"/>
              </a:spcBef>
              <a:spcAft>
                <a:spcPts val="0"/>
              </a:spcAft>
              <a:buNone/>
            </a:pPr>
            <a:r>
              <a:rPr lang="en" sz="1000" dirty="0">
                <a:solidFill>
                  <a:schemeClr val="dk1"/>
                </a:solidFill>
                <a:latin typeface="Cabin"/>
                <a:ea typeface="Cabin"/>
                <a:cs typeface="Cabin"/>
                <a:sym typeface="Cabin"/>
              </a:rPr>
              <a:t>Start with talking about question 1.</a:t>
            </a:r>
            <a:endParaRPr sz="1000" dirty="0">
              <a:solidFill>
                <a:schemeClr val="dk1"/>
              </a:solidFill>
              <a:latin typeface="Cabin"/>
              <a:ea typeface="Cabin"/>
              <a:cs typeface="Cabin"/>
              <a:sym typeface="Cabin"/>
            </a:endParaRPr>
          </a:p>
          <a:p>
            <a:pPr marL="0" lvl="0" indent="0" algn="l" rtl="0">
              <a:lnSpc>
                <a:spcPct val="115000"/>
              </a:lnSpc>
              <a:spcBef>
                <a:spcPts val="0"/>
              </a:spcBef>
              <a:spcAft>
                <a:spcPts val="0"/>
              </a:spcAft>
              <a:buNone/>
            </a:pPr>
            <a:endParaRPr sz="1000" dirty="0">
              <a:solidFill>
                <a:schemeClr val="dk1"/>
              </a:solidFill>
              <a:latin typeface="Cabin"/>
              <a:ea typeface="Cabin"/>
              <a:cs typeface="Cabin"/>
              <a:sym typeface="Cabin"/>
            </a:endParaRPr>
          </a:p>
          <a:p>
            <a:pPr marL="0" lvl="0" indent="0" algn="l" rtl="0">
              <a:lnSpc>
                <a:spcPct val="115000"/>
              </a:lnSpc>
              <a:spcBef>
                <a:spcPts val="0"/>
              </a:spcBef>
              <a:spcAft>
                <a:spcPts val="0"/>
              </a:spcAft>
              <a:buNone/>
            </a:pPr>
            <a:r>
              <a:rPr lang="en" sz="1000" dirty="0">
                <a:solidFill>
                  <a:schemeClr val="dk1"/>
                </a:solidFill>
                <a:latin typeface="Cabin"/>
                <a:ea typeface="Cabin"/>
                <a:cs typeface="Cabin"/>
                <a:sym typeface="Cabin"/>
              </a:rPr>
              <a:t>Shift to talking about question 2 in blue. Read it aloud, and give students 30 seconds to think about their responses to it before taking volunteers.</a:t>
            </a:r>
            <a:endParaRPr sz="1000" dirty="0">
              <a:solidFill>
                <a:schemeClr val="dk1"/>
              </a:solidFill>
              <a:latin typeface="Cabin"/>
              <a:ea typeface="Cabin"/>
              <a:cs typeface="Cabin"/>
              <a:sym typeface="Cabin"/>
            </a:endParaRPr>
          </a:p>
          <a:p>
            <a:pPr marL="0" lvl="0" indent="0" algn="l" rtl="0">
              <a:lnSpc>
                <a:spcPct val="115000"/>
              </a:lnSpc>
              <a:spcBef>
                <a:spcPts val="0"/>
              </a:spcBef>
              <a:spcAft>
                <a:spcPts val="0"/>
              </a:spcAft>
              <a:buNone/>
            </a:pPr>
            <a:endParaRPr sz="1000" dirty="0">
              <a:solidFill>
                <a:schemeClr val="dk1"/>
              </a:solidFill>
              <a:latin typeface="Cabin"/>
              <a:ea typeface="Cabin"/>
              <a:cs typeface="Cabin"/>
              <a:sym typeface="Cabin"/>
            </a:endParaRPr>
          </a:p>
          <a:p>
            <a:pPr marL="0" lvl="0" indent="0" algn="l" rtl="0">
              <a:lnSpc>
                <a:spcPct val="115000"/>
              </a:lnSpc>
              <a:spcBef>
                <a:spcPts val="0"/>
              </a:spcBef>
              <a:spcAft>
                <a:spcPts val="0"/>
              </a:spcAft>
              <a:buNone/>
            </a:pPr>
            <a:r>
              <a:rPr lang="en" sz="1000" dirty="0">
                <a:solidFill>
                  <a:srgbClr val="0B0B0B"/>
                </a:solidFill>
                <a:latin typeface="Cabin"/>
                <a:ea typeface="Cabin"/>
                <a:cs typeface="Cabin"/>
                <a:sym typeface="Cabin"/>
              </a:rPr>
              <a:t>Again, ask students to restate the arguments they heard. As students restate the argument, write it on poster paper for the whole class to reference.</a:t>
            </a:r>
            <a:endParaRPr sz="1000"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endParaRPr sz="1000"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sz="1000" dirty="0">
                <a:solidFill>
                  <a:srgbClr val="0B0B0B"/>
                </a:solidFill>
                <a:latin typeface="Cabin"/>
                <a:ea typeface="Cabin"/>
                <a:cs typeface="Cabin"/>
                <a:sym typeface="Cabin"/>
              </a:rPr>
              <a:t>Take a poll of how many students heard/saw the use of evidence. Do this again for the use of scientific principles that were written out. Ask students to explain which part was which and why.</a:t>
            </a:r>
            <a:endParaRPr sz="1000"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endParaRPr sz="1000"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sz="1000" dirty="0">
                <a:solidFill>
                  <a:srgbClr val="0B0B0B"/>
                </a:solidFill>
                <a:latin typeface="Cabin"/>
                <a:ea typeface="Cabin"/>
                <a:cs typeface="Cabin"/>
                <a:sym typeface="Cabin"/>
              </a:rPr>
              <a:t>Listen for responses such as:</a:t>
            </a:r>
            <a:endParaRPr sz="1000" dirty="0">
              <a:solidFill>
                <a:srgbClr val="0B0B0B"/>
              </a:solidFill>
              <a:latin typeface="Cabin"/>
              <a:ea typeface="Cabin"/>
              <a:cs typeface="Cabin"/>
              <a:sym typeface="Cabin"/>
            </a:endParaRPr>
          </a:p>
          <a:p>
            <a:pPr marL="457200" lvl="0" indent="-292100" algn="l" rtl="0">
              <a:lnSpc>
                <a:spcPct val="115000"/>
              </a:lnSpc>
              <a:spcBef>
                <a:spcPts val="0"/>
              </a:spcBef>
              <a:spcAft>
                <a:spcPts val="0"/>
              </a:spcAft>
              <a:buClr>
                <a:srgbClr val="0B0B0B"/>
              </a:buClr>
              <a:buSzPts val="1000"/>
              <a:buFont typeface="Cabin"/>
              <a:buChar char="●"/>
            </a:pPr>
            <a:r>
              <a:rPr lang="en" sz="1000" i="1" dirty="0">
                <a:solidFill>
                  <a:srgbClr val="0B0B0B"/>
                </a:solidFill>
                <a:latin typeface="Cabin"/>
                <a:ea typeface="Cabin"/>
                <a:cs typeface="Cabin"/>
                <a:sym typeface="Cabin"/>
              </a:rPr>
              <a:t>When we said we saw that baking soda was a solid, citric acid was a solid, and water was a liquid, this was evidence because it is a summary of the data and was something we observed. </a:t>
            </a:r>
            <a:endParaRPr sz="1000" i="1" dirty="0">
              <a:solidFill>
                <a:srgbClr val="0B0B0B"/>
              </a:solidFill>
              <a:latin typeface="Cabin"/>
              <a:ea typeface="Cabin"/>
              <a:cs typeface="Cabin"/>
              <a:sym typeface="Cabin"/>
            </a:endParaRPr>
          </a:p>
          <a:p>
            <a:pPr marL="457200" lvl="0" indent="-292100" algn="l" rtl="0">
              <a:lnSpc>
                <a:spcPct val="115000"/>
              </a:lnSpc>
              <a:spcBef>
                <a:spcPts val="0"/>
              </a:spcBef>
              <a:spcAft>
                <a:spcPts val="0"/>
              </a:spcAft>
              <a:buClr>
                <a:srgbClr val="0B0B0B"/>
              </a:buClr>
              <a:buSzPts val="1000"/>
              <a:buFont typeface="Cabin"/>
              <a:buChar char="●"/>
            </a:pPr>
            <a:r>
              <a:rPr lang="en" sz="1000" i="1" dirty="0">
                <a:solidFill>
                  <a:srgbClr val="0B0B0B"/>
                </a:solidFill>
                <a:latin typeface="Cabin"/>
                <a:ea typeface="Cabin"/>
                <a:cs typeface="Cabin"/>
                <a:sym typeface="Cabin"/>
              </a:rPr>
              <a:t>We know that the state of matter at room temperature is a property. And we know that properties are something that don’t change for the same type of substances. They are constant. These are restatements of parts of the scientific principles we are using when we say this sort of thing.</a:t>
            </a:r>
            <a:endParaRPr sz="1000" i="1"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endParaRPr sz="1000" i="1"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sz="1000" dirty="0">
                <a:solidFill>
                  <a:srgbClr val="0B0B0B"/>
                </a:solidFill>
                <a:latin typeface="Cabin"/>
                <a:ea typeface="Cabin"/>
                <a:cs typeface="Cabin"/>
                <a:sym typeface="Cabin"/>
              </a:rPr>
              <a:t>Shift to the last question in blue.</a:t>
            </a:r>
            <a:endParaRPr sz="1000"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endParaRPr sz="1000" dirty="0">
              <a:solidFill>
                <a:schemeClr val="dk1"/>
              </a:solidFill>
              <a:latin typeface="Cabin"/>
              <a:ea typeface="Cabin"/>
              <a:cs typeface="Cabin"/>
              <a:sym typeface="Cabin"/>
            </a:endParaRPr>
          </a:p>
          <a:p>
            <a:pPr marL="0" lvl="0" indent="0" algn="l" rtl="0">
              <a:spcBef>
                <a:spcPts val="0"/>
              </a:spcBef>
              <a:spcAft>
                <a:spcPts val="0"/>
              </a:spcAft>
              <a:buNone/>
            </a:pPr>
            <a:r>
              <a:rPr lang="en" sz="1000" dirty="0">
                <a:solidFill>
                  <a:srgbClr val="0B0B0B"/>
                </a:solidFill>
                <a:latin typeface="Cabin"/>
                <a:ea typeface="Cabin"/>
                <a:cs typeface="Cabin"/>
                <a:sym typeface="Cabin"/>
              </a:rPr>
              <a:t>If students agree that they can’t be gases at room temperature, then skip the alternate activity callout here and keep going. If students suggest that these substances might be boiling, follow the alternate activity callout guidance.</a:t>
            </a:r>
            <a:endParaRPr sz="1000" dirty="0">
              <a:solidFill>
                <a:srgbClr val="0B0B0B"/>
              </a:solidFill>
              <a:latin typeface="Cabin"/>
              <a:ea typeface="Cabin"/>
              <a:cs typeface="Cabin"/>
              <a:sym typeface="Cabin"/>
            </a:endParaRPr>
          </a:p>
          <a:p>
            <a:pPr marL="0" lvl="0" indent="0" algn="l" rtl="0">
              <a:spcBef>
                <a:spcPts val="0"/>
              </a:spcBef>
              <a:spcAft>
                <a:spcPts val="0"/>
              </a:spcAft>
              <a:buNone/>
            </a:pPr>
            <a:endParaRPr sz="1000"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sz="1000" dirty="0">
                <a:solidFill>
                  <a:srgbClr val="0B0B0B"/>
                </a:solidFill>
                <a:latin typeface="Cabin"/>
                <a:ea typeface="Cabin"/>
                <a:cs typeface="Cabin"/>
                <a:sym typeface="Cabin"/>
              </a:rPr>
              <a:t>Again, ask students to restate the arguments they heard. As students restate the argument, write it on poster paper for the whole class to reference. </a:t>
            </a:r>
            <a:endParaRPr sz="1000"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endParaRPr sz="1000"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sz="1000" dirty="0">
                <a:solidFill>
                  <a:srgbClr val="0B0B0B"/>
                </a:solidFill>
                <a:latin typeface="Cabin"/>
                <a:ea typeface="Cabin"/>
                <a:cs typeface="Cabin"/>
                <a:sym typeface="Cabin"/>
              </a:rPr>
              <a:t>Take a poll of how many students heard/saw the use of evidence. Do this again for the use of scientific principles. Ask students to explain which part was which and why.</a:t>
            </a:r>
            <a:endParaRPr sz="1000"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endParaRPr sz="1000"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sz="1000" dirty="0">
                <a:solidFill>
                  <a:srgbClr val="0B0B0B"/>
                </a:solidFill>
                <a:latin typeface="Cabin"/>
                <a:ea typeface="Cabin"/>
                <a:cs typeface="Cabin"/>
                <a:sym typeface="Cabin"/>
              </a:rPr>
              <a:t>Listen for responses such as:</a:t>
            </a:r>
            <a:endParaRPr sz="1000" dirty="0">
              <a:solidFill>
                <a:srgbClr val="0B0B0B"/>
              </a:solidFill>
              <a:latin typeface="Cabin"/>
              <a:ea typeface="Cabin"/>
              <a:cs typeface="Cabin"/>
              <a:sym typeface="Cabin"/>
            </a:endParaRPr>
          </a:p>
          <a:p>
            <a:pPr marL="457200" lvl="0" indent="-292100" algn="l" rtl="0">
              <a:lnSpc>
                <a:spcPct val="115000"/>
              </a:lnSpc>
              <a:spcBef>
                <a:spcPts val="0"/>
              </a:spcBef>
              <a:spcAft>
                <a:spcPts val="0"/>
              </a:spcAft>
              <a:buClr>
                <a:srgbClr val="0B0B0B"/>
              </a:buClr>
              <a:buSzPts val="1000"/>
              <a:buFont typeface="Cabin"/>
              <a:buChar char="●"/>
            </a:pPr>
            <a:r>
              <a:rPr lang="en" sz="1000" i="1" dirty="0">
                <a:solidFill>
                  <a:srgbClr val="0B0B0B"/>
                </a:solidFill>
                <a:latin typeface="Cabin"/>
                <a:ea typeface="Cabin"/>
                <a:cs typeface="Cabin"/>
                <a:sym typeface="Cabin"/>
              </a:rPr>
              <a:t>When we said we saw the bubbles filled with gas and that we’ve captured the gas before to see that it took up space and had mass, even though the gas itself wasn’t visible, this all counts as evidence because it summarizes the data we collected. These are all based on the observations we took.</a:t>
            </a:r>
            <a:endParaRPr sz="1000" i="1" dirty="0">
              <a:solidFill>
                <a:srgbClr val="0B0B0B"/>
              </a:solidFill>
              <a:latin typeface="Cabin"/>
              <a:ea typeface="Cabin"/>
              <a:cs typeface="Cabin"/>
              <a:sym typeface="Cabin"/>
            </a:endParaRPr>
          </a:p>
          <a:p>
            <a:pPr marL="457200" lvl="0" indent="-292100" algn="l" rtl="0">
              <a:lnSpc>
                <a:spcPct val="115000"/>
              </a:lnSpc>
              <a:spcBef>
                <a:spcPts val="0"/>
              </a:spcBef>
              <a:spcAft>
                <a:spcPts val="0"/>
              </a:spcAft>
              <a:buClr>
                <a:srgbClr val="0B0B0B"/>
              </a:buClr>
              <a:buSzPts val="1000"/>
              <a:buFont typeface="Cabin"/>
              <a:buChar char="●"/>
            </a:pPr>
            <a:r>
              <a:rPr lang="en" sz="1000" i="1" dirty="0">
                <a:solidFill>
                  <a:srgbClr val="0B0B0B"/>
                </a:solidFill>
                <a:latin typeface="Cabin"/>
                <a:ea typeface="Cabin"/>
                <a:cs typeface="Cabin"/>
                <a:sym typeface="Cabin"/>
              </a:rPr>
              <a:t>We know that the state of matter at room temperature is a property. And we know that properties don’t change for the same type of substance--they are constant. Because the properties changed, the substance must be something different than what was there before. All of these statements are ways of stating pieces of our scientific principles in different ways.</a:t>
            </a:r>
            <a:endParaRPr sz="1000" i="1"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endParaRPr sz="1000" i="1"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sz="1000" dirty="0">
                <a:solidFill>
                  <a:srgbClr val="0B0B0B"/>
                </a:solidFill>
                <a:latin typeface="Cabin"/>
                <a:ea typeface="Cabin"/>
                <a:cs typeface="Cabin"/>
                <a:sym typeface="Cabin"/>
              </a:rPr>
              <a:t>Post the poster papers you made with a record of the arguments created by the class as a reference for the next lesson. </a:t>
            </a:r>
            <a:endParaRPr sz="1000" dirty="0">
              <a:solidFill>
                <a:srgbClr val="0B0B0B"/>
              </a:solidFill>
              <a:latin typeface="Cabin"/>
              <a:ea typeface="Cabin"/>
              <a:cs typeface="Cabin"/>
              <a:sym typeface="Cabin"/>
            </a:endParaRPr>
          </a:p>
          <a:p>
            <a:pPr marL="0" lvl="0" indent="0" algn="l" rtl="0">
              <a:spcBef>
                <a:spcPts val="0"/>
              </a:spcBef>
              <a:spcAft>
                <a:spcPts val="0"/>
              </a:spcAft>
              <a:buClr>
                <a:schemeClr val="dk1"/>
              </a:buClr>
              <a:buSzPts val="1100"/>
              <a:buFont typeface="Arial"/>
              <a:buNone/>
            </a:pPr>
            <a:endParaRPr sz="1000" dirty="0">
              <a:solidFill>
                <a:srgbClr val="0B0B0B"/>
              </a:solidFill>
              <a:latin typeface="Cabin"/>
              <a:ea typeface="Cabin"/>
              <a:cs typeface="Cabin"/>
              <a:sym typeface="Cabin"/>
            </a:endParaRPr>
          </a:p>
        </p:txBody>
      </p:sp>
      <p:sp>
        <p:nvSpPr>
          <p:cNvPr id="252" name="Google Shape;252;g5a21f2bab6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6621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8eb6ebd86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58eb6ebd8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0B0B0B"/>
                </a:solidFill>
                <a:latin typeface="Cabin"/>
                <a:ea typeface="Cabin"/>
                <a:cs typeface="Cabin"/>
                <a:sym typeface="Cabin"/>
              </a:rPr>
              <a:t>Add to the Progress Tracker.</a:t>
            </a:r>
            <a:r>
              <a:rPr lang="en">
                <a:solidFill>
                  <a:srgbClr val="0B0B0B"/>
                </a:solidFill>
                <a:latin typeface="Cabin"/>
                <a:ea typeface="Cabin"/>
                <a:cs typeface="Cabin"/>
                <a:sym typeface="Cabin"/>
              </a:rPr>
              <a:t> Display </a:t>
            </a:r>
            <a:r>
              <a:rPr lang="en" b="1">
                <a:solidFill>
                  <a:srgbClr val="0B0B0B"/>
                </a:solidFill>
                <a:latin typeface="Cabin"/>
                <a:ea typeface="Cabin"/>
                <a:cs typeface="Cabin"/>
                <a:sym typeface="Cabin"/>
              </a:rPr>
              <a:t>slide L</a:t>
            </a:r>
            <a:r>
              <a:rPr lang="en">
                <a:solidFill>
                  <a:srgbClr val="0B0B0B"/>
                </a:solidFill>
                <a:latin typeface="Cabin"/>
                <a:ea typeface="Cabin"/>
                <a:cs typeface="Cabin"/>
                <a:sym typeface="Cabin"/>
              </a:rPr>
              <a:t>. Individually, have the students add a row to their progress tracker to note what they have figured out and how this will help them figure out what causes bath bombs to behave the way they do. Encourage them to add what they have learned about solubility. </a:t>
            </a:r>
            <a:endParaRPr>
              <a:solidFill>
                <a:srgbClr val="0B0B0B"/>
              </a:solidFill>
              <a:latin typeface="Cabin"/>
              <a:ea typeface="Cabin"/>
              <a:cs typeface="Cabin"/>
              <a:sym typeface="Cabin"/>
            </a:endParaRPr>
          </a:p>
          <a:p>
            <a:pPr marL="0" lvl="0" indent="0" algn="l" rtl="0">
              <a:lnSpc>
                <a:spcPct val="115000"/>
              </a:lnSpc>
              <a:spcBef>
                <a:spcPts val="0"/>
              </a:spcBef>
              <a:spcAft>
                <a:spcPts val="0"/>
              </a:spcAft>
              <a:buNone/>
            </a:pPr>
            <a:endParaRPr>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a:solidFill>
                  <a:srgbClr val="0B0B0B"/>
                </a:solidFill>
                <a:latin typeface="Cabin"/>
                <a:ea typeface="Cabin"/>
                <a:cs typeface="Cabin"/>
                <a:sym typeface="Cabin"/>
              </a:rPr>
              <a:t>Do not score this version of the Progress Tracker, but rather, use it as a way to formatively assess what your students have figured out to this point. Sample ideas that students may list as to what they figured out are:</a:t>
            </a:r>
            <a:endParaRPr>
              <a:solidFill>
                <a:srgbClr val="0B0B0B"/>
              </a:solidFill>
              <a:latin typeface="Cabin"/>
              <a:ea typeface="Cabin"/>
              <a:cs typeface="Cabin"/>
              <a:sym typeface="Cabin"/>
            </a:endParaRPr>
          </a:p>
          <a:p>
            <a:pPr marL="457200" lvl="0" indent="-292100" algn="l" rtl="0">
              <a:lnSpc>
                <a:spcPct val="115000"/>
              </a:lnSpc>
              <a:spcBef>
                <a:spcPts val="0"/>
              </a:spcBef>
              <a:spcAft>
                <a:spcPts val="0"/>
              </a:spcAft>
              <a:buClr>
                <a:schemeClr val="dk1"/>
              </a:buClr>
              <a:buSzPts val="1000"/>
              <a:buFont typeface="Cambria"/>
              <a:buChar char="●"/>
            </a:pPr>
            <a:r>
              <a:rPr lang="en">
                <a:solidFill>
                  <a:schemeClr val="dk1"/>
                </a:solidFill>
                <a:latin typeface="Cabin"/>
                <a:ea typeface="Cabin"/>
                <a:cs typeface="Cabin"/>
                <a:sym typeface="Cabin"/>
              </a:rPr>
              <a:t>None of the substances made bubbles when added to water.</a:t>
            </a:r>
            <a:endParaRPr>
              <a:solidFill>
                <a:schemeClr val="dk1"/>
              </a:solidFill>
              <a:latin typeface="Cabin"/>
              <a:ea typeface="Cabin"/>
              <a:cs typeface="Cabin"/>
              <a:sym typeface="Cabin"/>
            </a:endParaRPr>
          </a:p>
          <a:p>
            <a:pPr marL="457200" lvl="0" indent="-292100" algn="l" rtl="0">
              <a:lnSpc>
                <a:spcPct val="115000"/>
              </a:lnSpc>
              <a:spcBef>
                <a:spcPts val="0"/>
              </a:spcBef>
              <a:spcAft>
                <a:spcPts val="0"/>
              </a:spcAft>
              <a:buClr>
                <a:schemeClr val="dk1"/>
              </a:buClr>
              <a:buSzPts val="1000"/>
              <a:buFont typeface="Cambria"/>
              <a:buChar char="●"/>
            </a:pPr>
            <a:r>
              <a:rPr lang="en">
                <a:solidFill>
                  <a:schemeClr val="dk1"/>
                </a:solidFill>
                <a:latin typeface="Cabin"/>
                <a:ea typeface="Cabin"/>
                <a:cs typeface="Cabin"/>
                <a:sym typeface="Cabin"/>
              </a:rPr>
              <a:t>Some of the substances dissolved when added to water--these were soluble. </a:t>
            </a:r>
            <a:endParaRPr>
              <a:solidFill>
                <a:schemeClr val="dk1"/>
              </a:solidFill>
              <a:latin typeface="Cabin"/>
              <a:ea typeface="Cabin"/>
              <a:cs typeface="Cabin"/>
              <a:sym typeface="Cabin"/>
            </a:endParaRPr>
          </a:p>
          <a:p>
            <a:pPr marL="457200" lvl="0" indent="-292100" algn="l" rtl="0">
              <a:lnSpc>
                <a:spcPct val="115000"/>
              </a:lnSpc>
              <a:spcBef>
                <a:spcPts val="0"/>
              </a:spcBef>
              <a:spcAft>
                <a:spcPts val="0"/>
              </a:spcAft>
              <a:buClr>
                <a:schemeClr val="dk1"/>
              </a:buClr>
              <a:buSzPts val="1000"/>
              <a:buFont typeface="Cambria"/>
              <a:buChar char="●"/>
            </a:pPr>
            <a:r>
              <a:rPr lang="en">
                <a:solidFill>
                  <a:schemeClr val="dk1"/>
                </a:solidFill>
                <a:latin typeface="Cabin"/>
                <a:ea typeface="Cabin"/>
                <a:cs typeface="Cabin"/>
                <a:sym typeface="Cabin"/>
              </a:rPr>
              <a:t>Some of the substances didn’t change in water, they just clumped up or formed a layer--these were insoluble.</a:t>
            </a:r>
            <a:endParaRPr>
              <a:solidFill>
                <a:schemeClr val="dk1"/>
              </a:solidFill>
              <a:latin typeface="Cabin"/>
              <a:ea typeface="Cabin"/>
              <a:cs typeface="Cabin"/>
              <a:sym typeface="Cabin"/>
            </a:endParaRPr>
          </a:p>
          <a:p>
            <a:pPr marL="457200" lvl="0" indent="-292100" algn="l" rtl="0">
              <a:lnSpc>
                <a:spcPct val="115000"/>
              </a:lnSpc>
              <a:spcBef>
                <a:spcPts val="0"/>
              </a:spcBef>
              <a:spcAft>
                <a:spcPts val="0"/>
              </a:spcAft>
              <a:buClr>
                <a:schemeClr val="dk1"/>
              </a:buClr>
              <a:buSzPts val="1000"/>
              <a:buFont typeface="Cambria"/>
              <a:buChar char="●"/>
            </a:pPr>
            <a:r>
              <a:rPr lang="en">
                <a:solidFill>
                  <a:schemeClr val="dk1"/>
                </a:solidFill>
                <a:latin typeface="Cabin"/>
                <a:ea typeface="Cabin"/>
                <a:cs typeface="Cabin"/>
                <a:sym typeface="Cabin"/>
              </a:rPr>
              <a:t>A couple of the substances made the water turn murky or cloudy--these were partially soluble.</a:t>
            </a:r>
            <a:endParaRPr>
              <a:solidFill>
                <a:schemeClr val="dk1"/>
              </a:solidFill>
              <a:latin typeface="Cabin"/>
              <a:ea typeface="Cabin"/>
              <a:cs typeface="Cabin"/>
              <a:sym typeface="Cabin"/>
            </a:endParaRPr>
          </a:p>
          <a:p>
            <a:pPr marL="457200" lvl="0" indent="-292100" algn="l" rtl="0">
              <a:lnSpc>
                <a:spcPct val="115000"/>
              </a:lnSpc>
              <a:spcBef>
                <a:spcPts val="0"/>
              </a:spcBef>
              <a:spcAft>
                <a:spcPts val="0"/>
              </a:spcAft>
              <a:buClr>
                <a:schemeClr val="dk1"/>
              </a:buClr>
              <a:buSzPts val="1000"/>
              <a:buFont typeface="Cambria"/>
              <a:buChar char="●"/>
            </a:pPr>
            <a:r>
              <a:rPr lang="en">
                <a:solidFill>
                  <a:schemeClr val="dk1"/>
                </a:solidFill>
                <a:latin typeface="Cabin"/>
                <a:ea typeface="Cabin"/>
                <a:cs typeface="Cabin"/>
                <a:sym typeface="Cabin"/>
              </a:rPr>
              <a:t>The mass didn’t change when the substances were added to the water, so nothing disappeared.</a:t>
            </a:r>
            <a:endParaRPr>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endParaRPr>
              <a:solidFill>
                <a:srgbClr val="0B0B0B"/>
              </a:solidFill>
              <a:latin typeface="Cabin"/>
              <a:ea typeface="Cabin"/>
              <a:cs typeface="Cabin"/>
              <a:sym typeface="Cabi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688740800_5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rgbClr val="0B0B0B"/>
                </a:solidFill>
                <a:latin typeface="Cabin"/>
                <a:ea typeface="Cabin"/>
                <a:cs typeface="Cabin"/>
                <a:sym typeface="Cabin"/>
              </a:rPr>
              <a:t>Distribute the ingredient lists for bath bombs. </a:t>
            </a:r>
            <a:r>
              <a:rPr lang="en" dirty="0">
                <a:solidFill>
                  <a:srgbClr val="0B0B0B"/>
                </a:solidFill>
                <a:latin typeface="Cabin"/>
                <a:ea typeface="Cabin"/>
                <a:cs typeface="Cabin"/>
                <a:sym typeface="Cabin"/>
              </a:rPr>
              <a:t>Also display </a:t>
            </a:r>
            <a:r>
              <a:rPr lang="en" b="1" dirty="0">
                <a:solidFill>
                  <a:srgbClr val="0B0B0B"/>
                </a:solidFill>
                <a:latin typeface="Cabin"/>
                <a:ea typeface="Cabin"/>
                <a:cs typeface="Cabin"/>
                <a:sym typeface="Cabin"/>
              </a:rPr>
              <a:t>slide B, </a:t>
            </a:r>
            <a:r>
              <a:rPr lang="en" dirty="0">
                <a:solidFill>
                  <a:srgbClr val="0B0B0B"/>
                </a:solidFill>
                <a:latin typeface="Cabin"/>
                <a:ea typeface="Cabin"/>
                <a:cs typeface="Cabin"/>
                <a:sym typeface="Cabin"/>
              </a:rPr>
              <a:t>which shows the ingredients for two store-bought bath bombs. Give students the handout</a:t>
            </a:r>
            <a:r>
              <a:rPr lang="en" i="1" dirty="0">
                <a:solidFill>
                  <a:srgbClr val="0B0B0B"/>
                </a:solidFill>
                <a:latin typeface="Cabin"/>
                <a:ea typeface="Cabin"/>
                <a:cs typeface="Cabin"/>
                <a:sym typeface="Cabin"/>
              </a:rPr>
              <a:t>, </a:t>
            </a:r>
            <a:r>
              <a:rPr lang="en" dirty="0">
                <a:solidFill>
                  <a:srgbClr val="0B0B0B"/>
                </a:solidFill>
                <a:latin typeface="Cabin"/>
                <a:ea typeface="Cabin"/>
                <a:cs typeface="Cabin"/>
                <a:sym typeface="Cabin"/>
              </a:rPr>
              <a:t>and ask them to make some observations about the ingredients. This should be a quick scan of the lists to see what they have in common. One thing they should notice is that the store-bought bath bomb has ingredients that are similar to the homemade bath bombs. Moving forward, we will focus on the recipes of the homemade bath bombs.</a:t>
            </a: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b="1" dirty="0">
                <a:solidFill>
                  <a:srgbClr val="0B0B0B"/>
                </a:solidFill>
                <a:latin typeface="Cabin"/>
                <a:ea typeface="Cabin"/>
                <a:cs typeface="Cabin"/>
                <a:sym typeface="Cabin"/>
              </a:rPr>
              <a:t>Tape the ingredients from the recipes into notebooks and record observations.</a:t>
            </a:r>
            <a:r>
              <a:rPr lang="en" dirty="0">
                <a:solidFill>
                  <a:srgbClr val="0B0B0B"/>
                </a:solidFill>
                <a:latin typeface="Cabin"/>
                <a:ea typeface="Cabin"/>
                <a:cs typeface="Cabin"/>
                <a:sym typeface="Cabin"/>
              </a:rPr>
              <a:t> Ask students to tape the ingredient list into their notebooks and make a two-column chart to record their </a:t>
            </a:r>
            <a:r>
              <a:rPr lang="en" dirty="0" err="1">
                <a:solidFill>
                  <a:srgbClr val="0B0B0B"/>
                </a:solidFill>
                <a:latin typeface="Cabin"/>
                <a:ea typeface="Cabin"/>
                <a:cs typeface="Cabin"/>
                <a:sym typeface="Cabin"/>
              </a:rPr>
              <a:t>noticings</a:t>
            </a:r>
            <a:r>
              <a:rPr lang="en" dirty="0">
                <a:solidFill>
                  <a:srgbClr val="0B0B0B"/>
                </a:solidFill>
                <a:latin typeface="Cabin"/>
                <a:ea typeface="Cabin"/>
                <a:cs typeface="Cabin"/>
                <a:sym typeface="Cabin"/>
              </a:rPr>
              <a:t> and wonderings about the recipes. Once students have had a few minutes to look over the recipes, ask students to share some of their observations.</a:t>
            </a: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endParaRPr dirty="0">
              <a:solidFill>
                <a:srgbClr val="0B0B0B"/>
              </a:solidFill>
              <a:latin typeface="Cabin"/>
              <a:ea typeface="Cabin"/>
              <a:cs typeface="Cabin"/>
              <a:sym typeface="Cabin"/>
            </a:endParaRPr>
          </a:p>
          <a:p>
            <a:pPr marL="0" lvl="0" indent="0" algn="l" rtl="0">
              <a:spcBef>
                <a:spcPts val="0"/>
              </a:spcBef>
              <a:spcAft>
                <a:spcPts val="0"/>
              </a:spcAft>
              <a:buNone/>
            </a:pPr>
            <a:endParaRPr sz="800" dirty="0">
              <a:latin typeface="Open Sans"/>
              <a:ea typeface="Open Sans"/>
              <a:cs typeface="Open Sans"/>
              <a:sym typeface="Open Sans"/>
            </a:endParaRPr>
          </a:p>
        </p:txBody>
      </p:sp>
      <p:sp>
        <p:nvSpPr>
          <p:cNvPr id="106" name="Google Shape;106;g5688740800_5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9fe2953cf_1_31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800" b="1">
              <a:solidFill>
                <a:schemeClr val="dk1"/>
              </a:solidFill>
              <a:latin typeface="Open Sans"/>
              <a:ea typeface="Open Sans"/>
              <a:cs typeface="Open Sans"/>
              <a:sym typeface="Open Sans"/>
            </a:endParaRPr>
          </a:p>
        </p:txBody>
      </p:sp>
      <p:sp>
        <p:nvSpPr>
          <p:cNvPr id="262" name="Google Shape;262;g59fe2953cf_1_3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1899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688740800_10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688740800_1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rgbClr val="0B0B0B"/>
                </a:solidFill>
                <a:latin typeface="Cabin"/>
                <a:ea typeface="Cabin"/>
                <a:cs typeface="Cabin"/>
                <a:sym typeface="Cabin"/>
              </a:rPr>
              <a:t>Decide what data to collect.</a:t>
            </a:r>
            <a:r>
              <a:rPr lang="en" dirty="0">
                <a:solidFill>
                  <a:srgbClr val="0B0B0B"/>
                </a:solidFill>
                <a:latin typeface="Cabin"/>
                <a:ea typeface="Cabin"/>
                <a:cs typeface="Cabin"/>
                <a:sym typeface="Cabin"/>
              </a:rPr>
              <a:t> Work with students to decide what data to collect from their tests, which will then be used to create a data table. Prompt them by saying, </a:t>
            </a:r>
            <a:r>
              <a:rPr lang="en" i="1" dirty="0">
                <a:solidFill>
                  <a:srgbClr val="0B0B0B"/>
                </a:solidFill>
                <a:latin typeface="Cabin"/>
                <a:ea typeface="Cabin"/>
                <a:cs typeface="Cabin"/>
                <a:sym typeface="Cabin"/>
              </a:rPr>
              <a:t>If we look at the different ingredients by themselves, what kind of data do we want to collect? We should decide as a class what kind of data we want, and then let’s set up a data table to use. </a:t>
            </a:r>
            <a:r>
              <a:rPr lang="en" dirty="0">
                <a:solidFill>
                  <a:srgbClr val="0B0B0B"/>
                </a:solidFill>
                <a:latin typeface="Cabin"/>
                <a:ea typeface="Cabin"/>
                <a:cs typeface="Cabin"/>
                <a:sym typeface="Cabin"/>
              </a:rPr>
              <a:t>Display </a:t>
            </a:r>
            <a:r>
              <a:rPr lang="en" b="1" dirty="0">
                <a:solidFill>
                  <a:srgbClr val="0B0B0B"/>
                </a:solidFill>
                <a:latin typeface="Cabin"/>
                <a:ea typeface="Cabin"/>
                <a:cs typeface="Cabin"/>
                <a:sym typeface="Cabin"/>
              </a:rPr>
              <a:t>slide D</a:t>
            </a:r>
            <a:r>
              <a:rPr lang="en" dirty="0">
                <a:solidFill>
                  <a:srgbClr val="0B0B0B"/>
                </a:solidFill>
                <a:latin typeface="Cabin"/>
                <a:ea typeface="Cabin"/>
                <a:cs typeface="Cabin"/>
                <a:sym typeface="Cabin"/>
              </a:rPr>
              <a:t>.</a:t>
            </a:r>
            <a:endParaRPr i="1" dirty="0">
              <a:solidFill>
                <a:srgbClr val="0B0B0B"/>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dirty="0">
                <a:solidFill>
                  <a:srgbClr val="0B0B0B"/>
                </a:solidFill>
                <a:latin typeface="Cabin"/>
                <a:ea typeface="Cabin"/>
                <a:cs typeface="Cabin"/>
                <a:sym typeface="Cabin"/>
              </a:rPr>
              <a:t>As a class, agree to collect data such as the color, smell, how it feels, how it moves in a petri dish, etc. Some students may suggest weighing the sample and recording the volume or how much they have of each. Students should set up a table in their notebooks to record these data. Their data table can be as simple as the one below.</a:t>
            </a: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b="1" dirty="0">
                <a:solidFill>
                  <a:srgbClr val="0B0B0B"/>
                </a:solidFill>
                <a:latin typeface="Cabin"/>
                <a:ea typeface="Cabin"/>
                <a:cs typeface="Cabin"/>
                <a:sym typeface="Cabin"/>
              </a:rPr>
              <a:t>Distribute materials to student groups.</a:t>
            </a:r>
            <a:r>
              <a:rPr lang="en" dirty="0">
                <a:solidFill>
                  <a:srgbClr val="0B0B0B"/>
                </a:solidFill>
                <a:latin typeface="Cabin"/>
                <a:ea typeface="Cabin"/>
                <a:cs typeface="Cabin"/>
                <a:sym typeface="Cabin"/>
              </a:rPr>
              <a:t> Each group of students should have a small sample of each of these ingredients:</a:t>
            </a:r>
            <a:endParaRPr dirty="0">
              <a:solidFill>
                <a:srgbClr val="0B0B0B"/>
              </a:solidFill>
              <a:latin typeface="Cabin"/>
              <a:ea typeface="Cabin"/>
              <a:cs typeface="Cabin"/>
              <a:sym typeface="Cabin"/>
            </a:endParaRPr>
          </a:p>
          <a:p>
            <a:pPr marL="457200" lvl="0" indent="-298450" algn="l" rtl="0">
              <a:lnSpc>
                <a:spcPct val="115000"/>
              </a:lnSpc>
              <a:spcBef>
                <a:spcPts val="0"/>
              </a:spcBef>
              <a:spcAft>
                <a:spcPts val="0"/>
              </a:spcAft>
              <a:buClr>
                <a:srgbClr val="0B0B0B"/>
              </a:buClr>
              <a:buSzPts val="1100"/>
              <a:buFont typeface="Cabin"/>
              <a:buChar char="●"/>
            </a:pPr>
            <a:r>
              <a:rPr lang="en" dirty="0">
                <a:solidFill>
                  <a:srgbClr val="0B0B0B"/>
                </a:solidFill>
                <a:latin typeface="Cabin"/>
                <a:ea typeface="Cabin"/>
                <a:cs typeface="Cabin"/>
                <a:sym typeface="Cabin"/>
              </a:rPr>
              <a:t>baking soda</a:t>
            </a:r>
            <a:endParaRPr dirty="0">
              <a:solidFill>
                <a:srgbClr val="0B0B0B"/>
              </a:solidFill>
              <a:latin typeface="Cabin"/>
              <a:ea typeface="Cabin"/>
              <a:cs typeface="Cabin"/>
              <a:sym typeface="Cabin"/>
            </a:endParaRPr>
          </a:p>
          <a:p>
            <a:pPr marL="457200" lvl="0" indent="-298450" algn="l" rtl="0">
              <a:lnSpc>
                <a:spcPct val="115000"/>
              </a:lnSpc>
              <a:spcBef>
                <a:spcPts val="0"/>
              </a:spcBef>
              <a:spcAft>
                <a:spcPts val="0"/>
              </a:spcAft>
              <a:buClr>
                <a:srgbClr val="0B0B0B"/>
              </a:buClr>
              <a:buSzPts val="1100"/>
              <a:buFont typeface="Cabin"/>
              <a:buChar char="●"/>
            </a:pPr>
            <a:r>
              <a:rPr lang="en" dirty="0">
                <a:solidFill>
                  <a:srgbClr val="0B0B0B"/>
                </a:solidFill>
                <a:latin typeface="Cabin"/>
                <a:ea typeface="Cabin"/>
                <a:cs typeface="Cabin"/>
                <a:sym typeface="Cabin"/>
              </a:rPr>
              <a:t>table salt</a:t>
            </a:r>
            <a:endParaRPr dirty="0">
              <a:solidFill>
                <a:srgbClr val="0B0B0B"/>
              </a:solidFill>
              <a:latin typeface="Cabin"/>
              <a:ea typeface="Cabin"/>
              <a:cs typeface="Cabin"/>
              <a:sym typeface="Cabin"/>
            </a:endParaRPr>
          </a:p>
          <a:p>
            <a:pPr marL="457200" lvl="0" indent="-298450" algn="l" rtl="0">
              <a:lnSpc>
                <a:spcPct val="115000"/>
              </a:lnSpc>
              <a:spcBef>
                <a:spcPts val="0"/>
              </a:spcBef>
              <a:spcAft>
                <a:spcPts val="0"/>
              </a:spcAft>
              <a:buClr>
                <a:srgbClr val="0B0B0B"/>
              </a:buClr>
              <a:buSzPts val="1100"/>
              <a:buFont typeface="Cabin"/>
              <a:buChar char="●"/>
            </a:pPr>
            <a:r>
              <a:rPr lang="en" dirty="0">
                <a:solidFill>
                  <a:srgbClr val="0B0B0B"/>
                </a:solidFill>
                <a:latin typeface="Cabin"/>
                <a:ea typeface="Cabin"/>
                <a:cs typeface="Cabin"/>
                <a:sym typeface="Cabin"/>
              </a:rPr>
              <a:t>citric acid</a:t>
            </a:r>
            <a:endParaRPr dirty="0">
              <a:solidFill>
                <a:srgbClr val="0B0B0B"/>
              </a:solidFill>
              <a:latin typeface="Cabin"/>
              <a:ea typeface="Cabin"/>
              <a:cs typeface="Cabin"/>
              <a:sym typeface="Cabin"/>
            </a:endParaRPr>
          </a:p>
          <a:p>
            <a:pPr marL="457200" lvl="0" indent="-298450" algn="l" rtl="0">
              <a:lnSpc>
                <a:spcPct val="115000"/>
              </a:lnSpc>
              <a:spcBef>
                <a:spcPts val="0"/>
              </a:spcBef>
              <a:spcAft>
                <a:spcPts val="0"/>
              </a:spcAft>
              <a:buClr>
                <a:srgbClr val="0B0B0B"/>
              </a:buClr>
              <a:buSzPts val="1100"/>
              <a:buFont typeface="Cabin"/>
              <a:buChar char="●"/>
            </a:pPr>
            <a:r>
              <a:rPr lang="en" dirty="0">
                <a:solidFill>
                  <a:srgbClr val="0B0B0B"/>
                </a:solidFill>
                <a:latin typeface="Cabin"/>
                <a:ea typeface="Cabin"/>
                <a:cs typeface="Cabin"/>
                <a:sym typeface="Cabin"/>
              </a:rPr>
              <a:t>powdered lemonade mix (sugar-free)</a:t>
            </a:r>
            <a:endParaRPr dirty="0">
              <a:solidFill>
                <a:srgbClr val="0B0B0B"/>
              </a:solidFill>
              <a:latin typeface="Cabin"/>
              <a:ea typeface="Cabin"/>
              <a:cs typeface="Cabin"/>
              <a:sym typeface="Cabin"/>
            </a:endParaRPr>
          </a:p>
          <a:p>
            <a:pPr marL="457200" lvl="0" indent="-298450" algn="l" rtl="0">
              <a:lnSpc>
                <a:spcPct val="115000"/>
              </a:lnSpc>
              <a:spcBef>
                <a:spcPts val="0"/>
              </a:spcBef>
              <a:spcAft>
                <a:spcPts val="0"/>
              </a:spcAft>
              <a:buClr>
                <a:srgbClr val="0B0B0B"/>
              </a:buClr>
              <a:buSzPts val="1100"/>
              <a:buFont typeface="Cabin"/>
              <a:buChar char="●"/>
            </a:pPr>
            <a:r>
              <a:rPr lang="en" dirty="0">
                <a:solidFill>
                  <a:srgbClr val="0B0B0B"/>
                </a:solidFill>
                <a:latin typeface="Cabin"/>
                <a:ea typeface="Cabin"/>
                <a:cs typeface="Cabin"/>
                <a:sym typeface="Cabin"/>
              </a:rPr>
              <a:t>powdered lemonade mix (non-sugar-free)</a:t>
            </a:r>
            <a:endParaRPr dirty="0">
              <a:solidFill>
                <a:srgbClr val="0B0B0B"/>
              </a:solidFill>
              <a:latin typeface="Cabin"/>
              <a:ea typeface="Cabin"/>
              <a:cs typeface="Cabin"/>
              <a:sym typeface="Cabin"/>
            </a:endParaRPr>
          </a:p>
          <a:p>
            <a:pPr marL="457200" lvl="0" indent="-298450" algn="l" rtl="0">
              <a:lnSpc>
                <a:spcPct val="115000"/>
              </a:lnSpc>
              <a:spcBef>
                <a:spcPts val="0"/>
              </a:spcBef>
              <a:spcAft>
                <a:spcPts val="0"/>
              </a:spcAft>
              <a:buClr>
                <a:srgbClr val="0B0B0B"/>
              </a:buClr>
              <a:buSzPts val="1100"/>
              <a:buFont typeface="Cabin"/>
              <a:buChar char="●"/>
            </a:pPr>
            <a:r>
              <a:rPr lang="en" dirty="0">
                <a:solidFill>
                  <a:srgbClr val="0B0B0B"/>
                </a:solidFill>
                <a:latin typeface="Cabin"/>
                <a:ea typeface="Cabin"/>
                <a:cs typeface="Cabin"/>
                <a:sym typeface="Cabin"/>
              </a:rPr>
              <a:t>Epsom salts</a:t>
            </a:r>
            <a:endParaRPr dirty="0">
              <a:solidFill>
                <a:srgbClr val="0B0B0B"/>
              </a:solidFill>
              <a:latin typeface="Cabin"/>
              <a:ea typeface="Cabin"/>
              <a:cs typeface="Cabin"/>
              <a:sym typeface="Cabin"/>
            </a:endParaRPr>
          </a:p>
          <a:p>
            <a:pPr marL="457200" lvl="0" indent="-298450" algn="l" rtl="0">
              <a:lnSpc>
                <a:spcPct val="115000"/>
              </a:lnSpc>
              <a:spcBef>
                <a:spcPts val="0"/>
              </a:spcBef>
              <a:spcAft>
                <a:spcPts val="0"/>
              </a:spcAft>
              <a:buClr>
                <a:srgbClr val="0B0B0B"/>
              </a:buClr>
              <a:buSzPts val="1100"/>
              <a:buFont typeface="Cabin"/>
              <a:buChar char="●"/>
            </a:pPr>
            <a:r>
              <a:rPr lang="en" dirty="0">
                <a:solidFill>
                  <a:srgbClr val="0B0B0B"/>
                </a:solidFill>
                <a:latin typeface="Cabin"/>
                <a:ea typeface="Cabin"/>
                <a:cs typeface="Cabin"/>
                <a:sym typeface="Cabin"/>
              </a:rPr>
              <a:t>olive oil</a:t>
            </a:r>
            <a:endParaRPr dirty="0">
              <a:solidFill>
                <a:srgbClr val="0B0B0B"/>
              </a:solidFill>
              <a:latin typeface="Cabin"/>
              <a:ea typeface="Cabin"/>
              <a:cs typeface="Cabin"/>
              <a:sym typeface="Cabin"/>
            </a:endParaRPr>
          </a:p>
          <a:p>
            <a:pPr marL="457200" lvl="0" indent="-298450" algn="l" rtl="0">
              <a:lnSpc>
                <a:spcPct val="115000"/>
              </a:lnSpc>
              <a:spcBef>
                <a:spcPts val="0"/>
              </a:spcBef>
              <a:spcAft>
                <a:spcPts val="0"/>
              </a:spcAft>
              <a:buClr>
                <a:srgbClr val="0B0B0B"/>
              </a:buClr>
              <a:buSzPts val="1100"/>
              <a:buFont typeface="Cabin"/>
              <a:buChar char="●"/>
            </a:pPr>
            <a:r>
              <a:rPr lang="en" dirty="0">
                <a:solidFill>
                  <a:srgbClr val="0B0B0B"/>
                </a:solidFill>
                <a:latin typeface="Cabin"/>
                <a:ea typeface="Cabin"/>
                <a:cs typeface="Cabin"/>
                <a:sym typeface="Cabin"/>
              </a:rPr>
              <a:t>coconut oil</a:t>
            </a:r>
            <a:endParaRPr dirty="0">
              <a:solidFill>
                <a:srgbClr val="0B0B0B"/>
              </a:solidFill>
              <a:latin typeface="Cabin"/>
              <a:ea typeface="Cabin"/>
              <a:cs typeface="Cabin"/>
              <a:sym typeface="Cabin"/>
            </a:endParaRPr>
          </a:p>
          <a:p>
            <a:pPr marL="457200" lvl="0" indent="-298450" algn="l" rtl="0">
              <a:lnSpc>
                <a:spcPct val="115000"/>
              </a:lnSpc>
              <a:spcBef>
                <a:spcPts val="0"/>
              </a:spcBef>
              <a:spcAft>
                <a:spcPts val="0"/>
              </a:spcAft>
              <a:buClr>
                <a:srgbClr val="0B0B0B"/>
              </a:buClr>
              <a:buSzPts val="1100"/>
              <a:buFont typeface="Cabin"/>
              <a:buChar char="●"/>
            </a:pPr>
            <a:r>
              <a:rPr lang="en" dirty="0">
                <a:solidFill>
                  <a:srgbClr val="0B0B0B"/>
                </a:solidFill>
                <a:latin typeface="Cabin"/>
                <a:ea typeface="Cabin"/>
                <a:cs typeface="Cabin"/>
                <a:sym typeface="Cabin"/>
              </a:rPr>
              <a:t>sugar</a:t>
            </a:r>
            <a:endParaRPr dirty="0">
              <a:solidFill>
                <a:srgbClr val="0B0B0B"/>
              </a:solidFill>
              <a:latin typeface="Cabin"/>
              <a:ea typeface="Cabin"/>
              <a:cs typeface="Cabin"/>
              <a:sym typeface="Cabin"/>
            </a:endParaRPr>
          </a:p>
          <a:p>
            <a:pPr marL="457200" lvl="0" indent="-298450" algn="l" rtl="0">
              <a:lnSpc>
                <a:spcPct val="115000"/>
              </a:lnSpc>
              <a:spcBef>
                <a:spcPts val="0"/>
              </a:spcBef>
              <a:spcAft>
                <a:spcPts val="0"/>
              </a:spcAft>
              <a:buClr>
                <a:srgbClr val="0B0B0B"/>
              </a:buClr>
              <a:buSzPts val="1100"/>
              <a:buFont typeface="Cabin"/>
              <a:buChar char="●"/>
            </a:pPr>
            <a:r>
              <a:rPr lang="en" dirty="0">
                <a:solidFill>
                  <a:srgbClr val="0B0B0B"/>
                </a:solidFill>
                <a:latin typeface="Cabin"/>
                <a:ea typeface="Cabin"/>
                <a:cs typeface="Cabin"/>
                <a:sym typeface="Cabin"/>
              </a:rPr>
              <a:t>corn starch</a:t>
            </a: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dirty="0">
                <a:solidFill>
                  <a:srgbClr val="0B0B0B"/>
                </a:solidFill>
                <a:latin typeface="Cabin"/>
                <a:ea typeface="Cabin"/>
                <a:cs typeface="Cabin"/>
                <a:sym typeface="Cabin"/>
              </a:rPr>
              <a:t>Students should examine each of the ingredients, make observations of each, and record them. Encourage students to record observations that will help them tell the ingredients apart later. This will encourage students to be detailed in their observations and to focus on accurately recording the properties of the ingredients. They will learn what a property is in this lesson.</a:t>
            </a: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 b="1" dirty="0">
                <a:solidFill>
                  <a:srgbClr val="0B0B0B"/>
                </a:solidFill>
                <a:latin typeface="Cabin"/>
                <a:ea typeface="Cabin"/>
                <a:cs typeface="Cabin"/>
                <a:sym typeface="Cabin"/>
              </a:rPr>
              <a:t>Monitor groups as they make observations.</a:t>
            </a:r>
            <a:r>
              <a:rPr lang="en" dirty="0">
                <a:solidFill>
                  <a:srgbClr val="0B0B0B"/>
                </a:solidFill>
                <a:latin typeface="Cabin"/>
                <a:ea typeface="Cabin"/>
                <a:cs typeface="Cabin"/>
                <a:sym typeface="Cabin"/>
              </a:rPr>
              <a:t> As students are making observations, visit each group and encourage students to be detailed in their observations.✱ Prompt students to add more detail so they can tell the substances apart.</a:t>
            </a:r>
            <a:endParaRPr dirty="0">
              <a:solidFill>
                <a:srgbClr val="0B0B0B"/>
              </a:solidFill>
              <a:latin typeface="Cabin"/>
              <a:ea typeface="Cabin"/>
              <a:cs typeface="Cabin"/>
              <a:sym typeface="Cabi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688740800_10_19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rgbClr val="0B0B0B"/>
                </a:solidFill>
                <a:latin typeface="Cabin"/>
                <a:ea typeface="Cabin"/>
                <a:cs typeface="Cabin"/>
                <a:sym typeface="Cabin"/>
              </a:rPr>
              <a:t>Enter data in the data table and make sense of it. </a:t>
            </a:r>
            <a:r>
              <a:rPr lang="en" dirty="0">
                <a:solidFill>
                  <a:srgbClr val="0B0B0B"/>
                </a:solidFill>
                <a:latin typeface="Cabin"/>
                <a:ea typeface="Cabin"/>
                <a:cs typeface="Cabin"/>
                <a:sym typeface="Cabin"/>
              </a:rPr>
              <a:t>Display</a:t>
            </a:r>
            <a:r>
              <a:rPr lang="en" b="1" dirty="0">
                <a:solidFill>
                  <a:srgbClr val="0B0B0B"/>
                </a:solidFill>
                <a:latin typeface="Cabin"/>
                <a:ea typeface="Cabin"/>
                <a:cs typeface="Cabin"/>
                <a:sym typeface="Cabin"/>
              </a:rPr>
              <a:t> slide J </a:t>
            </a:r>
            <a:r>
              <a:rPr lang="en" dirty="0">
                <a:solidFill>
                  <a:srgbClr val="0B0B0B"/>
                </a:solidFill>
                <a:latin typeface="Cabin"/>
                <a:ea typeface="Cabin"/>
                <a:cs typeface="Cabin"/>
                <a:sym typeface="Cabin"/>
              </a:rPr>
              <a:t>(this slide is animated) and distribute Handout 2</a:t>
            </a:r>
            <a:r>
              <a:rPr lang="en" i="1" dirty="0">
                <a:solidFill>
                  <a:srgbClr val="0B0B0B"/>
                </a:solidFill>
                <a:latin typeface="Cabin"/>
                <a:ea typeface="Cabin"/>
                <a:cs typeface="Cabin"/>
                <a:sym typeface="Cabin"/>
              </a:rPr>
              <a:t>. </a:t>
            </a:r>
            <a:endParaRPr i="1" dirty="0">
              <a:solidFill>
                <a:srgbClr val="0B0B0B"/>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endParaRPr i="1"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dirty="0">
                <a:solidFill>
                  <a:srgbClr val="0B0B0B"/>
                </a:solidFill>
                <a:latin typeface="Cabin"/>
                <a:ea typeface="Cabin"/>
                <a:cs typeface="Cabin"/>
                <a:sym typeface="Cabin"/>
              </a:rPr>
              <a:t>Tell students not to tape it in their notebooks yet because we will be adding to it first. Say, </a:t>
            </a:r>
            <a:r>
              <a:rPr lang="en" i="1" dirty="0">
                <a:solidFill>
                  <a:srgbClr val="0B0B0B"/>
                </a:solidFill>
                <a:latin typeface="Cabin"/>
                <a:ea typeface="Cabin"/>
                <a:cs typeface="Cabin"/>
                <a:sym typeface="Cabin"/>
              </a:rPr>
              <a:t>Let’s make sense of this data table. </a:t>
            </a:r>
            <a:r>
              <a:rPr lang="en" dirty="0">
                <a:solidFill>
                  <a:srgbClr val="0B0B0B"/>
                </a:solidFill>
                <a:latin typeface="Cabin"/>
                <a:ea typeface="Cabin"/>
                <a:cs typeface="Cabin"/>
                <a:sym typeface="Cabin"/>
              </a:rPr>
              <a:t>(Advance </a:t>
            </a:r>
            <a:r>
              <a:rPr lang="en" b="1" dirty="0">
                <a:solidFill>
                  <a:srgbClr val="0B0B0B"/>
                </a:solidFill>
                <a:latin typeface="Cabin"/>
                <a:ea typeface="Cabin"/>
                <a:cs typeface="Cabin"/>
                <a:sym typeface="Cabin"/>
              </a:rPr>
              <a:t>slide J.</a:t>
            </a:r>
            <a:r>
              <a:rPr lang="en" dirty="0">
                <a:solidFill>
                  <a:srgbClr val="0B0B0B"/>
                </a:solidFill>
                <a:latin typeface="Cabin"/>
                <a:ea typeface="Cabin"/>
                <a:cs typeface="Cabin"/>
                <a:sym typeface="Cabin"/>
              </a:rPr>
              <a:t>) </a:t>
            </a:r>
            <a:r>
              <a:rPr lang="en" i="1" dirty="0">
                <a:solidFill>
                  <a:srgbClr val="0B0B0B"/>
                </a:solidFill>
                <a:latin typeface="Cabin"/>
                <a:ea typeface="Cabin"/>
                <a:cs typeface="Cabin"/>
                <a:sym typeface="Cabin"/>
              </a:rPr>
              <a:t>Each ingredient name is in the first column. We have been calling all these things ingredients, but in science, they are identified as substances because they are all made up of the same type of material. So all these ingredients that are recorded in the first column are substances. Let’s add that to our Word Wall. </a:t>
            </a:r>
            <a:r>
              <a:rPr lang="en" b="1" i="1" dirty="0">
                <a:solidFill>
                  <a:srgbClr val="0B0B0B"/>
                </a:solidFill>
                <a:latin typeface="Cabin"/>
                <a:ea typeface="Cabin"/>
                <a:cs typeface="Cabin"/>
                <a:sym typeface="Cabin"/>
              </a:rPr>
              <a:t>Substances</a:t>
            </a:r>
            <a:r>
              <a:rPr lang="en" i="1" dirty="0">
                <a:solidFill>
                  <a:srgbClr val="0B0B0B"/>
                </a:solidFill>
                <a:latin typeface="Cabin"/>
                <a:ea typeface="Cabin"/>
                <a:cs typeface="Cabin"/>
                <a:sym typeface="Cabin"/>
              </a:rPr>
              <a:t> are made of one type of matter throughout. The second column is the scientific name of the different substances. </a:t>
            </a:r>
            <a:r>
              <a:rPr lang="en" dirty="0">
                <a:solidFill>
                  <a:srgbClr val="0B0B0B"/>
                </a:solidFill>
                <a:latin typeface="Cabin"/>
                <a:ea typeface="Cabin"/>
                <a:cs typeface="Cabin"/>
                <a:sym typeface="Cabin"/>
              </a:rPr>
              <a:t>Continue using a dialog similar to that below</a:t>
            </a:r>
            <a:r>
              <a:rPr lang="en" dirty="0">
                <a:solidFill>
                  <a:schemeClr val="dk1"/>
                </a:solidFill>
                <a:latin typeface="Cabin"/>
                <a:ea typeface="Cabin"/>
                <a:cs typeface="Cabin"/>
                <a:sym typeface="Cabin"/>
              </a:rPr>
              <a:t>.</a:t>
            </a:r>
            <a:endParaRPr dirty="0">
              <a:solidFill>
                <a:schemeClr val="dk1"/>
              </a:solidFill>
              <a:latin typeface="Cabin"/>
              <a:ea typeface="Cabin"/>
              <a:cs typeface="Cabin"/>
              <a:sym typeface="Cabin"/>
            </a:endParaRPr>
          </a:p>
          <a:p>
            <a:pPr marL="0" lvl="0" indent="0" algn="l" rtl="0">
              <a:lnSpc>
                <a:spcPct val="115000"/>
              </a:lnSpc>
              <a:spcBef>
                <a:spcPts val="0"/>
              </a:spcBef>
              <a:spcAft>
                <a:spcPts val="0"/>
              </a:spcAft>
              <a:buNone/>
            </a:pPr>
            <a:endParaRPr dirty="0">
              <a:solidFill>
                <a:schemeClr val="dk1"/>
              </a:solidFill>
              <a:latin typeface="Cabin"/>
              <a:ea typeface="Cabin"/>
              <a:cs typeface="Cabin"/>
              <a:sym typeface="Cabin"/>
            </a:endParaRPr>
          </a:p>
          <a:p>
            <a:pPr marL="0" lvl="0" indent="0" algn="l" rtl="0">
              <a:lnSpc>
                <a:spcPct val="115000"/>
              </a:lnSpc>
              <a:spcBef>
                <a:spcPts val="0"/>
              </a:spcBef>
              <a:spcAft>
                <a:spcPts val="0"/>
              </a:spcAft>
              <a:buNone/>
            </a:pPr>
            <a:r>
              <a:rPr lang="en" dirty="0">
                <a:solidFill>
                  <a:srgbClr val="0B0B0B"/>
                </a:solidFill>
                <a:latin typeface="Cabin"/>
                <a:ea typeface="Cabin"/>
                <a:cs typeface="Cabin"/>
                <a:sym typeface="Cabin"/>
              </a:rPr>
              <a:t>Add the word </a:t>
            </a:r>
            <a:r>
              <a:rPr lang="en" b="1" dirty="0">
                <a:solidFill>
                  <a:srgbClr val="0B0B0B"/>
                </a:solidFill>
                <a:latin typeface="Cabin"/>
                <a:ea typeface="Cabin"/>
                <a:cs typeface="Cabin"/>
                <a:sym typeface="Cabin"/>
              </a:rPr>
              <a:t>mixture</a:t>
            </a:r>
            <a:r>
              <a:rPr lang="en" dirty="0">
                <a:solidFill>
                  <a:srgbClr val="0B0B0B"/>
                </a:solidFill>
                <a:latin typeface="Cabin"/>
                <a:ea typeface="Cabin"/>
                <a:cs typeface="Cabin"/>
                <a:sym typeface="Cabin"/>
              </a:rPr>
              <a:t> to the Word Wall with the definition: a blend of two or more substances. Ask students to give you some examples of mixtures that they have worked with before. Add examples to the mixture card</a:t>
            </a:r>
            <a:r>
              <a:rPr lang="en" dirty="0">
                <a:solidFill>
                  <a:schemeClr val="dk1"/>
                </a:solidFill>
                <a:latin typeface="Cabin"/>
                <a:ea typeface="Cabin"/>
                <a:cs typeface="Cabin"/>
                <a:sym typeface="Cabin"/>
              </a:rPr>
              <a:t>.</a:t>
            </a:r>
            <a:endParaRPr dirty="0">
              <a:solidFill>
                <a:schemeClr val="dk1"/>
              </a:solidFill>
              <a:latin typeface="Cabin"/>
              <a:ea typeface="Cabin"/>
              <a:cs typeface="Cabin"/>
              <a:sym typeface="Cabin"/>
            </a:endParaRPr>
          </a:p>
          <a:p>
            <a:pPr marL="0" lvl="0" indent="0" algn="l" rtl="0">
              <a:lnSpc>
                <a:spcPct val="115000"/>
              </a:lnSpc>
              <a:spcBef>
                <a:spcPts val="0"/>
              </a:spcBef>
              <a:spcAft>
                <a:spcPts val="0"/>
              </a:spcAft>
              <a:buNone/>
            </a:pPr>
            <a:endParaRPr b="1"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b="1" dirty="0">
                <a:solidFill>
                  <a:srgbClr val="0B0B0B"/>
                </a:solidFill>
                <a:latin typeface="Cabin"/>
                <a:ea typeface="Cabin"/>
                <a:cs typeface="Cabin"/>
                <a:sym typeface="Cabin"/>
              </a:rPr>
              <a:t>Enter the state of matter data.</a:t>
            </a:r>
            <a:r>
              <a:rPr lang="en" dirty="0">
                <a:solidFill>
                  <a:srgbClr val="0B0B0B"/>
                </a:solidFill>
                <a:latin typeface="Cabin"/>
                <a:ea typeface="Cabin"/>
                <a:cs typeface="Cabin"/>
                <a:sym typeface="Cabin"/>
              </a:rPr>
              <a:t> Show students that the next column on the data table gives the melting point. Advance </a:t>
            </a:r>
            <a:r>
              <a:rPr lang="en" b="1" dirty="0">
                <a:solidFill>
                  <a:srgbClr val="0B0B0B"/>
                </a:solidFill>
                <a:latin typeface="Cabin"/>
                <a:ea typeface="Cabin"/>
                <a:cs typeface="Cabin"/>
                <a:sym typeface="Cabin"/>
              </a:rPr>
              <a:t>slide J</a:t>
            </a:r>
            <a:r>
              <a:rPr lang="en" dirty="0">
                <a:solidFill>
                  <a:srgbClr val="0B0B0B"/>
                </a:solidFill>
                <a:latin typeface="Cabin"/>
                <a:ea typeface="Cabin"/>
                <a:cs typeface="Cabin"/>
                <a:sym typeface="Cabin"/>
              </a:rPr>
              <a:t>. You will talk more about the melting point later. Students may notice that many of the ingredients are solids at room temperature and have extremely high melting points. That property is not easy to measure in a school setting. </a:t>
            </a: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dirty="0">
                <a:solidFill>
                  <a:srgbClr val="0B0B0B"/>
                </a:solidFill>
                <a:latin typeface="Cabin"/>
                <a:ea typeface="Cabin"/>
                <a:cs typeface="Cabin"/>
                <a:sym typeface="Cabin"/>
              </a:rPr>
              <a:t>Advance </a:t>
            </a:r>
            <a:r>
              <a:rPr lang="en" b="1" dirty="0">
                <a:solidFill>
                  <a:srgbClr val="0B0B0B"/>
                </a:solidFill>
                <a:latin typeface="Cabin"/>
                <a:ea typeface="Cabin"/>
                <a:cs typeface="Cabin"/>
                <a:sym typeface="Cabin"/>
              </a:rPr>
              <a:t>slide J</a:t>
            </a:r>
            <a:r>
              <a:rPr lang="en" dirty="0">
                <a:solidFill>
                  <a:srgbClr val="0B0B0B"/>
                </a:solidFill>
                <a:latin typeface="Cabin"/>
                <a:ea typeface="Cabin"/>
                <a:cs typeface="Cabin"/>
                <a:sym typeface="Cabin"/>
              </a:rPr>
              <a:t>. Tell students to enter the state of matter of each ingredient in the column labeled “State of Matter.” Ask students why it is important that the room temperature be included in their data. Record the room temperature on the column heading. Tell students they only need to enter solid, liquid, or gas in the column.</a:t>
            </a: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dirty="0">
                <a:solidFill>
                  <a:srgbClr val="0B0B0B"/>
                </a:solidFill>
                <a:latin typeface="Cabin"/>
                <a:ea typeface="Cabin"/>
                <a:cs typeface="Cabin"/>
                <a:sym typeface="Cabin"/>
              </a:rPr>
              <a:t>Students may have noticed that the coconut oil melted in their hand. Encourage them to reason about this and compare their body temperature to the melting point. If matter is not on the Word Wall, put it there now with examples of states of matter. </a:t>
            </a:r>
            <a:r>
              <a:rPr lang="en" b="1" dirty="0">
                <a:solidFill>
                  <a:srgbClr val="0B0B0B"/>
                </a:solidFill>
                <a:latin typeface="Cabin"/>
                <a:ea typeface="Cabin"/>
                <a:cs typeface="Cabin"/>
                <a:sym typeface="Cabin"/>
              </a:rPr>
              <a:t>Matter</a:t>
            </a:r>
            <a:r>
              <a:rPr lang="en" dirty="0">
                <a:solidFill>
                  <a:srgbClr val="0B0B0B"/>
                </a:solidFill>
                <a:latin typeface="Cabin"/>
                <a:ea typeface="Cabin"/>
                <a:cs typeface="Cabin"/>
                <a:sym typeface="Cabin"/>
              </a:rPr>
              <a:t> is anything that takes up space and has mass</a:t>
            </a:r>
            <a:r>
              <a:rPr lang="en" dirty="0">
                <a:solidFill>
                  <a:schemeClr val="dk1"/>
                </a:solidFill>
                <a:latin typeface="Cabin"/>
                <a:ea typeface="Cabin"/>
                <a:cs typeface="Cabin"/>
                <a:sym typeface="Cabin"/>
              </a:rPr>
              <a:t>. </a:t>
            </a:r>
            <a:endParaRPr dirty="0">
              <a:solidFill>
                <a:schemeClr val="dk1"/>
              </a:solidFill>
              <a:latin typeface="Cabin"/>
              <a:ea typeface="Cabin"/>
              <a:cs typeface="Cabin"/>
              <a:sym typeface="Cabin"/>
            </a:endParaRPr>
          </a:p>
          <a:p>
            <a:pPr marL="0" lvl="0" indent="0" algn="l" rtl="0">
              <a:lnSpc>
                <a:spcPct val="115000"/>
              </a:lnSpc>
              <a:spcBef>
                <a:spcPts val="0"/>
              </a:spcBef>
              <a:spcAft>
                <a:spcPts val="0"/>
              </a:spcAft>
              <a:buNone/>
            </a:pPr>
            <a:endParaRPr dirty="0">
              <a:solidFill>
                <a:schemeClr val="dk1"/>
              </a:solidFill>
              <a:latin typeface="Cabin"/>
              <a:ea typeface="Cabin"/>
              <a:cs typeface="Cabin"/>
              <a:sym typeface="Cabin"/>
            </a:endParaRPr>
          </a:p>
          <a:p>
            <a:pPr marL="0" lvl="0" indent="0" algn="l" rtl="0">
              <a:lnSpc>
                <a:spcPct val="115000"/>
              </a:lnSpc>
              <a:spcBef>
                <a:spcPts val="0"/>
              </a:spcBef>
              <a:spcAft>
                <a:spcPts val="0"/>
              </a:spcAft>
              <a:buNone/>
            </a:pPr>
            <a:r>
              <a:rPr lang="en" dirty="0">
                <a:solidFill>
                  <a:srgbClr val="0B0B0B"/>
                </a:solidFill>
                <a:latin typeface="Cabin"/>
                <a:ea typeface="Cabin"/>
                <a:cs typeface="Cabin"/>
                <a:sym typeface="Cabin"/>
              </a:rPr>
              <a:t>Other connections to the data for states of matter can be brought out by asking questions similar to the ones below. Students may want to put “state of matter at room temperature” and “melting point” on sticky notes and add them to the Word Wall as additional examples of properties.</a:t>
            </a: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bin"/>
              <a:ea typeface="Cabin"/>
              <a:cs typeface="Cabin"/>
              <a:sym typeface="Cabin"/>
            </a:endParaRPr>
          </a:p>
          <a:p>
            <a:pPr marL="0" lvl="0" indent="0" algn="l" rtl="0">
              <a:spcBef>
                <a:spcPts val="0"/>
              </a:spcBef>
              <a:spcAft>
                <a:spcPts val="0"/>
              </a:spcAft>
              <a:buNone/>
            </a:pPr>
            <a:endParaRPr sz="1000" b="1" dirty="0">
              <a:solidFill>
                <a:srgbClr val="45818E"/>
              </a:solidFill>
              <a:latin typeface="Cambria"/>
              <a:ea typeface="Cambria"/>
              <a:cs typeface="Cambria"/>
              <a:sym typeface="Cambria"/>
            </a:endParaRPr>
          </a:p>
        </p:txBody>
      </p:sp>
      <p:sp>
        <p:nvSpPr>
          <p:cNvPr id="201" name="Google Shape;201;g5688740800_10_1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688740800_5_2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rgbClr val="0B0B0B"/>
                </a:solidFill>
                <a:latin typeface="Cabin"/>
                <a:ea typeface="Cabin"/>
                <a:cs typeface="Cabin"/>
                <a:sym typeface="Cabin"/>
              </a:rPr>
              <a:t>Ask students what we should do with this information. </a:t>
            </a:r>
            <a:r>
              <a:rPr lang="en" dirty="0">
                <a:solidFill>
                  <a:srgbClr val="0B0B0B"/>
                </a:solidFill>
                <a:latin typeface="Cabin"/>
                <a:ea typeface="Cabin"/>
                <a:cs typeface="Cabin"/>
                <a:sym typeface="Cabin"/>
              </a:rPr>
              <a:t>Display </a:t>
            </a:r>
            <a:r>
              <a:rPr lang="en" b="1" dirty="0">
                <a:solidFill>
                  <a:srgbClr val="0B0B0B"/>
                </a:solidFill>
                <a:latin typeface="Cabin"/>
                <a:ea typeface="Cabin"/>
                <a:cs typeface="Cabin"/>
                <a:sym typeface="Cabin"/>
              </a:rPr>
              <a:t>slide C</a:t>
            </a:r>
            <a:r>
              <a:rPr lang="en" dirty="0">
                <a:solidFill>
                  <a:srgbClr val="0B0B0B"/>
                </a:solidFill>
                <a:latin typeface="Cabin"/>
                <a:ea typeface="Cabin"/>
                <a:cs typeface="Cabin"/>
                <a:sym typeface="Cabin"/>
              </a:rPr>
              <a:t>. Say to students, </a:t>
            </a:r>
            <a:r>
              <a:rPr lang="en" i="1" dirty="0">
                <a:solidFill>
                  <a:srgbClr val="0B0B0B"/>
                </a:solidFill>
                <a:latin typeface="Cabin"/>
                <a:ea typeface="Cabin"/>
                <a:cs typeface="Cabin"/>
                <a:sym typeface="Cabin"/>
              </a:rPr>
              <a:t>OK, so now that we know what ingredients are in the bath bombs, how can we use this information to help us figure out why bath bombs make gas bubbles? Do you see any patterns that could help us design an investigation? </a:t>
            </a:r>
            <a:r>
              <a:rPr lang="en" dirty="0">
                <a:solidFill>
                  <a:srgbClr val="0B0B0B"/>
                </a:solidFill>
                <a:latin typeface="Cabin"/>
                <a:ea typeface="Cabin"/>
                <a:cs typeface="Cabin"/>
                <a:sym typeface="Cabin"/>
              </a:rPr>
              <a:t>Allow students to discuss this with a partner, and then ask for a few responses from the class. Students should suggest looking at each ingredient separately. Students may also suggest dissolving all of these ingredients by themselves in water to see if any gas bubbles form.</a:t>
            </a:r>
            <a:endParaRPr sz="800" dirty="0">
              <a:solidFill>
                <a:srgbClr val="FF0000"/>
              </a:solidFill>
              <a:latin typeface="Open Sans"/>
              <a:ea typeface="Open Sans"/>
              <a:cs typeface="Open Sans"/>
              <a:sym typeface="Open Sans"/>
            </a:endParaRPr>
          </a:p>
        </p:txBody>
      </p:sp>
      <p:sp>
        <p:nvSpPr>
          <p:cNvPr id="124" name="Google Shape;124;g5688740800_5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688740800_10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688740800_1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rgbClr val="0B0B0B"/>
                </a:solidFill>
                <a:latin typeface="Cabin"/>
                <a:ea typeface="Cabin"/>
                <a:cs typeface="Cabin"/>
                <a:sym typeface="Cabin"/>
              </a:rPr>
              <a:t>Decide what data to collect.</a:t>
            </a:r>
            <a:r>
              <a:rPr lang="en" dirty="0">
                <a:solidFill>
                  <a:srgbClr val="0B0B0B"/>
                </a:solidFill>
                <a:latin typeface="Cabin"/>
                <a:ea typeface="Cabin"/>
                <a:cs typeface="Cabin"/>
                <a:sym typeface="Cabin"/>
              </a:rPr>
              <a:t> Work with students to decide what data to collect from their tests, which will then be used to create a data table. Prompt them by saying, </a:t>
            </a:r>
            <a:r>
              <a:rPr lang="en" i="1" dirty="0">
                <a:solidFill>
                  <a:srgbClr val="0B0B0B"/>
                </a:solidFill>
                <a:latin typeface="Cabin"/>
                <a:ea typeface="Cabin"/>
                <a:cs typeface="Cabin"/>
                <a:sym typeface="Cabin"/>
              </a:rPr>
              <a:t>If we look at the different ingredients by themselves, what kind of data do we want to collect? We should decide as a class what kind of data we want, and then let’s set up a data table to use. </a:t>
            </a:r>
            <a:r>
              <a:rPr lang="en" dirty="0">
                <a:solidFill>
                  <a:srgbClr val="0B0B0B"/>
                </a:solidFill>
                <a:latin typeface="Cabin"/>
                <a:ea typeface="Cabin"/>
                <a:cs typeface="Cabin"/>
                <a:sym typeface="Cabin"/>
              </a:rPr>
              <a:t>Display </a:t>
            </a:r>
            <a:r>
              <a:rPr lang="en" b="1" dirty="0">
                <a:solidFill>
                  <a:srgbClr val="0B0B0B"/>
                </a:solidFill>
                <a:latin typeface="Cabin"/>
                <a:ea typeface="Cabin"/>
                <a:cs typeface="Cabin"/>
                <a:sym typeface="Cabin"/>
              </a:rPr>
              <a:t>slide D</a:t>
            </a:r>
            <a:r>
              <a:rPr lang="en" dirty="0">
                <a:solidFill>
                  <a:srgbClr val="0B0B0B"/>
                </a:solidFill>
                <a:latin typeface="Cabin"/>
                <a:ea typeface="Cabin"/>
                <a:cs typeface="Cabin"/>
                <a:sym typeface="Cabin"/>
              </a:rPr>
              <a:t>.</a:t>
            </a:r>
            <a:endParaRPr i="1" dirty="0">
              <a:solidFill>
                <a:srgbClr val="0B0B0B"/>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dirty="0">
                <a:solidFill>
                  <a:srgbClr val="0B0B0B"/>
                </a:solidFill>
                <a:latin typeface="Cabin"/>
                <a:ea typeface="Cabin"/>
                <a:cs typeface="Cabin"/>
                <a:sym typeface="Cabin"/>
              </a:rPr>
              <a:t>As a class, agree to collect data such as the color, smell, how it feels, how it moves in a petri dish, etc. Some students may suggest weighing the sample and recording the volume or how much they have of each. Students should set up a table in their notebooks to record these data. Their data table can be as simple as the one below.</a:t>
            </a: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b="1" dirty="0">
                <a:solidFill>
                  <a:srgbClr val="0B0B0B"/>
                </a:solidFill>
                <a:latin typeface="Cabin"/>
                <a:ea typeface="Cabin"/>
                <a:cs typeface="Cabin"/>
                <a:sym typeface="Cabin"/>
              </a:rPr>
              <a:t>Distribute materials to student groups.</a:t>
            </a:r>
            <a:r>
              <a:rPr lang="en" dirty="0">
                <a:solidFill>
                  <a:srgbClr val="0B0B0B"/>
                </a:solidFill>
                <a:latin typeface="Cabin"/>
                <a:ea typeface="Cabin"/>
                <a:cs typeface="Cabin"/>
                <a:sym typeface="Cabin"/>
              </a:rPr>
              <a:t> Each group of students should have a small sample of each of these ingredients:</a:t>
            </a:r>
            <a:endParaRPr dirty="0">
              <a:solidFill>
                <a:srgbClr val="0B0B0B"/>
              </a:solidFill>
              <a:latin typeface="Cabin"/>
              <a:ea typeface="Cabin"/>
              <a:cs typeface="Cabin"/>
              <a:sym typeface="Cabin"/>
            </a:endParaRPr>
          </a:p>
          <a:p>
            <a:pPr marL="457200" lvl="0" indent="-298450" algn="l" rtl="0">
              <a:lnSpc>
                <a:spcPct val="115000"/>
              </a:lnSpc>
              <a:spcBef>
                <a:spcPts val="0"/>
              </a:spcBef>
              <a:spcAft>
                <a:spcPts val="0"/>
              </a:spcAft>
              <a:buClr>
                <a:srgbClr val="0B0B0B"/>
              </a:buClr>
              <a:buSzPts val="1100"/>
              <a:buFont typeface="Cabin"/>
              <a:buChar char="●"/>
            </a:pPr>
            <a:r>
              <a:rPr lang="en" dirty="0">
                <a:solidFill>
                  <a:srgbClr val="0B0B0B"/>
                </a:solidFill>
                <a:latin typeface="Cabin"/>
                <a:ea typeface="Cabin"/>
                <a:cs typeface="Cabin"/>
                <a:sym typeface="Cabin"/>
              </a:rPr>
              <a:t>baking soda</a:t>
            </a:r>
            <a:endParaRPr dirty="0">
              <a:solidFill>
                <a:srgbClr val="0B0B0B"/>
              </a:solidFill>
              <a:latin typeface="Cabin"/>
              <a:ea typeface="Cabin"/>
              <a:cs typeface="Cabin"/>
              <a:sym typeface="Cabin"/>
            </a:endParaRPr>
          </a:p>
          <a:p>
            <a:pPr marL="457200" lvl="0" indent="-298450" algn="l" rtl="0">
              <a:lnSpc>
                <a:spcPct val="115000"/>
              </a:lnSpc>
              <a:spcBef>
                <a:spcPts val="0"/>
              </a:spcBef>
              <a:spcAft>
                <a:spcPts val="0"/>
              </a:spcAft>
              <a:buClr>
                <a:srgbClr val="0B0B0B"/>
              </a:buClr>
              <a:buSzPts val="1100"/>
              <a:buFont typeface="Cabin"/>
              <a:buChar char="●"/>
            </a:pPr>
            <a:r>
              <a:rPr lang="en" dirty="0">
                <a:solidFill>
                  <a:srgbClr val="0B0B0B"/>
                </a:solidFill>
                <a:latin typeface="Cabin"/>
                <a:ea typeface="Cabin"/>
                <a:cs typeface="Cabin"/>
                <a:sym typeface="Cabin"/>
              </a:rPr>
              <a:t>table salt</a:t>
            </a:r>
            <a:endParaRPr dirty="0">
              <a:solidFill>
                <a:srgbClr val="0B0B0B"/>
              </a:solidFill>
              <a:latin typeface="Cabin"/>
              <a:ea typeface="Cabin"/>
              <a:cs typeface="Cabin"/>
              <a:sym typeface="Cabin"/>
            </a:endParaRPr>
          </a:p>
          <a:p>
            <a:pPr marL="457200" lvl="0" indent="-298450" algn="l" rtl="0">
              <a:lnSpc>
                <a:spcPct val="115000"/>
              </a:lnSpc>
              <a:spcBef>
                <a:spcPts val="0"/>
              </a:spcBef>
              <a:spcAft>
                <a:spcPts val="0"/>
              </a:spcAft>
              <a:buClr>
                <a:srgbClr val="0B0B0B"/>
              </a:buClr>
              <a:buSzPts val="1100"/>
              <a:buFont typeface="Cabin"/>
              <a:buChar char="●"/>
            </a:pPr>
            <a:r>
              <a:rPr lang="en" dirty="0">
                <a:solidFill>
                  <a:srgbClr val="0B0B0B"/>
                </a:solidFill>
                <a:latin typeface="Cabin"/>
                <a:ea typeface="Cabin"/>
                <a:cs typeface="Cabin"/>
                <a:sym typeface="Cabin"/>
              </a:rPr>
              <a:t>citric acid</a:t>
            </a:r>
            <a:endParaRPr dirty="0">
              <a:solidFill>
                <a:srgbClr val="0B0B0B"/>
              </a:solidFill>
              <a:latin typeface="Cabin"/>
              <a:ea typeface="Cabin"/>
              <a:cs typeface="Cabin"/>
              <a:sym typeface="Cabin"/>
            </a:endParaRPr>
          </a:p>
          <a:p>
            <a:pPr marL="457200" lvl="0" indent="-298450" algn="l" rtl="0">
              <a:lnSpc>
                <a:spcPct val="115000"/>
              </a:lnSpc>
              <a:spcBef>
                <a:spcPts val="0"/>
              </a:spcBef>
              <a:spcAft>
                <a:spcPts val="0"/>
              </a:spcAft>
              <a:buClr>
                <a:srgbClr val="0B0B0B"/>
              </a:buClr>
              <a:buSzPts val="1100"/>
              <a:buFont typeface="Cabin"/>
              <a:buChar char="●"/>
            </a:pPr>
            <a:r>
              <a:rPr lang="en" dirty="0">
                <a:solidFill>
                  <a:srgbClr val="0B0B0B"/>
                </a:solidFill>
                <a:latin typeface="Cabin"/>
                <a:ea typeface="Cabin"/>
                <a:cs typeface="Cabin"/>
                <a:sym typeface="Cabin"/>
              </a:rPr>
              <a:t>powdered lemonade mix (sugar-free)</a:t>
            </a:r>
            <a:endParaRPr dirty="0">
              <a:solidFill>
                <a:srgbClr val="0B0B0B"/>
              </a:solidFill>
              <a:latin typeface="Cabin"/>
              <a:ea typeface="Cabin"/>
              <a:cs typeface="Cabin"/>
              <a:sym typeface="Cabin"/>
            </a:endParaRPr>
          </a:p>
          <a:p>
            <a:pPr marL="457200" lvl="0" indent="-298450" algn="l" rtl="0">
              <a:lnSpc>
                <a:spcPct val="115000"/>
              </a:lnSpc>
              <a:spcBef>
                <a:spcPts val="0"/>
              </a:spcBef>
              <a:spcAft>
                <a:spcPts val="0"/>
              </a:spcAft>
              <a:buClr>
                <a:srgbClr val="0B0B0B"/>
              </a:buClr>
              <a:buSzPts val="1100"/>
              <a:buFont typeface="Cabin"/>
              <a:buChar char="●"/>
            </a:pPr>
            <a:r>
              <a:rPr lang="en" dirty="0">
                <a:solidFill>
                  <a:srgbClr val="0B0B0B"/>
                </a:solidFill>
                <a:latin typeface="Cabin"/>
                <a:ea typeface="Cabin"/>
                <a:cs typeface="Cabin"/>
                <a:sym typeface="Cabin"/>
              </a:rPr>
              <a:t>powdered lemonade mix (non-sugar-free)</a:t>
            </a:r>
            <a:endParaRPr dirty="0">
              <a:solidFill>
                <a:srgbClr val="0B0B0B"/>
              </a:solidFill>
              <a:latin typeface="Cabin"/>
              <a:ea typeface="Cabin"/>
              <a:cs typeface="Cabin"/>
              <a:sym typeface="Cabin"/>
            </a:endParaRPr>
          </a:p>
          <a:p>
            <a:pPr marL="457200" lvl="0" indent="-298450" algn="l" rtl="0">
              <a:lnSpc>
                <a:spcPct val="115000"/>
              </a:lnSpc>
              <a:spcBef>
                <a:spcPts val="0"/>
              </a:spcBef>
              <a:spcAft>
                <a:spcPts val="0"/>
              </a:spcAft>
              <a:buClr>
                <a:srgbClr val="0B0B0B"/>
              </a:buClr>
              <a:buSzPts val="1100"/>
              <a:buFont typeface="Cabin"/>
              <a:buChar char="●"/>
            </a:pPr>
            <a:r>
              <a:rPr lang="en" dirty="0">
                <a:solidFill>
                  <a:srgbClr val="0B0B0B"/>
                </a:solidFill>
                <a:latin typeface="Cabin"/>
                <a:ea typeface="Cabin"/>
                <a:cs typeface="Cabin"/>
                <a:sym typeface="Cabin"/>
              </a:rPr>
              <a:t>Epsom salts</a:t>
            </a:r>
            <a:endParaRPr dirty="0">
              <a:solidFill>
                <a:srgbClr val="0B0B0B"/>
              </a:solidFill>
              <a:latin typeface="Cabin"/>
              <a:ea typeface="Cabin"/>
              <a:cs typeface="Cabin"/>
              <a:sym typeface="Cabin"/>
            </a:endParaRPr>
          </a:p>
          <a:p>
            <a:pPr marL="457200" lvl="0" indent="-298450" algn="l" rtl="0">
              <a:lnSpc>
                <a:spcPct val="115000"/>
              </a:lnSpc>
              <a:spcBef>
                <a:spcPts val="0"/>
              </a:spcBef>
              <a:spcAft>
                <a:spcPts val="0"/>
              </a:spcAft>
              <a:buClr>
                <a:srgbClr val="0B0B0B"/>
              </a:buClr>
              <a:buSzPts val="1100"/>
              <a:buFont typeface="Cabin"/>
              <a:buChar char="●"/>
            </a:pPr>
            <a:r>
              <a:rPr lang="en" dirty="0">
                <a:solidFill>
                  <a:srgbClr val="0B0B0B"/>
                </a:solidFill>
                <a:latin typeface="Cabin"/>
                <a:ea typeface="Cabin"/>
                <a:cs typeface="Cabin"/>
                <a:sym typeface="Cabin"/>
              </a:rPr>
              <a:t>olive oil</a:t>
            </a:r>
            <a:endParaRPr dirty="0">
              <a:solidFill>
                <a:srgbClr val="0B0B0B"/>
              </a:solidFill>
              <a:latin typeface="Cabin"/>
              <a:ea typeface="Cabin"/>
              <a:cs typeface="Cabin"/>
              <a:sym typeface="Cabin"/>
            </a:endParaRPr>
          </a:p>
          <a:p>
            <a:pPr marL="457200" lvl="0" indent="-298450" algn="l" rtl="0">
              <a:lnSpc>
                <a:spcPct val="115000"/>
              </a:lnSpc>
              <a:spcBef>
                <a:spcPts val="0"/>
              </a:spcBef>
              <a:spcAft>
                <a:spcPts val="0"/>
              </a:spcAft>
              <a:buClr>
                <a:srgbClr val="0B0B0B"/>
              </a:buClr>
              <a:buSzPts val="1100"/>
              <a:buFont typeface="Cabin"/>
              <a:buChar char="●"/>
            </a:pPr>
            <a:r>
              <a:rPr lang="en" dirty="0">
                <a:solidFill>
                  <a:srgbClr val="0B0B0B"/>
                </a:solidFill>
                <a:latin typeface="Cabin"/>
                <a:ea typeface="Cabin"/>
                <a:cs typeface="Cabin"/>
                <a:sym typeface="Cabin"/>
              </a:rPr>
              <a:t>coconut oil</a:t>
            </a:r>
            <a:endParaRPr dirty="0">
              <a:solidFill>
                <a:srgbClr val="0B0B0B"/>
              </a:solidFill>
              <a:latin typeface="Cabin"/>
              <a:ea typeface="Cabin"/>
              <a:cs typeface="Cabin"/>
              <a:sym typeface="Cabin"/>
            </a:endParaRPr>
          </a:p>
          <a:p>
            <a:pPr marL="457200" lvl="0" indent="-298450" algn="l" rtl="0">
              <a:lnSpc>
                <a:spcPct val="115000"/>
              </a:lnSpc>
              <a:spcBef>
                <a:spcPts val="0"/>
              </a:spcBef>
              <a:spcAft>
                <a:spcPts val="0"/>
              </a:spcAft>
              <a:buClr>
                <a:srgbClr val="0B0B0B"/>
              </a:buClr>
              <a:buSzPts val="1100"/>
              <a:buFont typeface="Cabin"/>
              <a:buChar char="●"/>
            </a:pPr>
            <a:r>
              <a:rPr lang="en" dirty="0">
                <a:solidFill>
                  <a:srgbClr val="0B0B0B"/>
                </a:solidFill>
                <a:latin typeface="Cabin"/>
                <a:ea typeface="Cabin"/>
                <a:cs typeface="Cabin"/>
                <a:sym typeface="Cabin"/>
              </a:rPr>
              <a:t>sugar</a:t>
            </a:r>
            <a:endParaRPr dirty="0">
              <a:solidFill>
                <a:srgbClr val="0B0B0B"/>
              </a:solidFill>
              <a:latin typeface="Cabin"/>
              <a:ea typeface="Cabin"/>
              <a:cs typeface="Cabin"/>
              <a:sym typeface="Cabin"/>
            </a:endParaRPr>
          </a:p>
          <a:p>
            <a:pPr marL="457200" lvl="0" indent="-298450" algn="l" rtl="0">
              <a:lnSpc>
                <a:spcPct val="115000"/>
              </a:lnSpc>
              <a:spcBef>
                <a:spcPts val="0"/>
              </a:spcBef>
              <a:spcAft>
                <a:spcPts val="0"/>
              </a:spcAft>
              <a:buClr>
                <a:srgbClr val="0B0B0B"/>
              </a:buClr>
              <a:buSzPts val="1100"/>
              <a:buFont typeface="Cabin"/>
              <a:buChar char="●"/>
            </a:pPr>
            <a:r>
              <a:rPr lang="en" dirty="0">
                <a:solidFill>
                  <a:srgbClr val="0B0B0B"/>
                </a:solidFill>
                <a:latin typeface="Cabin"/>
                <a:ea typeface="Cabin"/>
                <a:cs typeface="Cabin"/>
                <a:sym typeface="Cabin"/>
              </a:rPr>
              <a:t>corn starch</a:t>
            </a: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dirty="0">
                <a:solidFill>
                  <a:srgbClr val="0B0B0B"/>
                </a:solidFill>
                <a:latin typeface="Cabin"/>
                <a:ea typeface="Cabin"/>
                <a:cs typeface="Cabin"/>
                <a:sym typeface="Cabin"/>
              </a:rPr>
              <a:t>Students should examine each of the ingredients, make observations of each, and record them. Encourage students to record observations that will help them tell the ingredients apart later. This will encourage students to be detailed in their observations and to focus on accurately recording the properties of the ingredients. They will learn what a property is in this lesson.</a:t>
            </a: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 b="1" dirty="0">
                <a:solidFill>
                  <a:srgbClr val="0B0B0B"/>
                </a:solidFill>
                <a:latin typeface="Cabin"/>
                <a:ea typeface="Cabin"/>
                <a:cs typeface="Cabin"/>
                <a:sym typeface="Cabin"/>
              </a:rPr>
              <a:t>Monitor groups as they make observations.</a:t>
            </a:r>
            <a:r>
              <a:rPr lang="en" dirty="0">
                <a:solidFill>
                  <a:srgbClr val="0B0B0B"/>
                </a:solidFill>
                <a:latin typeface="Cabin"/>
                <a:ea typeface="Cabin"/>
                <a:cs typeface="Cabin"/>
                <a:sym typeface="Cabin"/>
              </a:rPr>
              <a:t> As students are making observations, visit each group and encourage students to be detailed in their observations.✱ Prompt students to add more detail so they can tell the substances apart.</a:t>
            </a:r>
            <a:endParaRPr dirty="0">
              <a:solidFill>
                <a:srgbClr val="0B0B0B"/>
              </a:solidFill>
              <a:latin typeface="Cabin"/>
              <a:ea typeface="Cabin"/>
              <a:cs typeface="Cabin"/>
              <a:sym typeface="Cabin"/>
            </a:endParaRPr>
          </a:p>
        </p:txBody>
      </p:sp>
    </p:spTree>
    <p:extLst>
      <p:ext uri="{BB962C8B-B14F-4D97-AF65-F5344CB8AC3E}">
        <p14:creationId xmlns:p14="http://schemas.microsoft.com/office/powerpoint/2010/main" val="1978987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8eb6ebd86_0_12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rgbClr val="0B0B0B"/>
                </a:solidFill>
                <a:latin typeface="Cabin"/>
                <a:ea typeface="Cabin"/>
                <a:cs typeface="Cabin"/>
                <a:sym typeface="Cabin"/>
              </a:rPr>
              <a:t>Bring the class back together as one group.</a:t>
            </a:r>
            <a:r>
              <a:rPr lang="en" dirty="0">
                <a:solidFill>
                  <a:srgbClr val="0B0B0B"/>
                </a:solidFill>
                <a:latin typeface="Cabin"/>
                <a:ea typeface="Cabin"/>
                <a:cs typeface="Cabin"/>
                <a:sym typeface="Cabin"/>
              </a:rPr>
              <a:t> Display </a:t>
            </a:r>
            <a:r>
              <a:rPr lang="en" b="1" dirty="0">
                <a:solidFill>
                  <a:srgbClr val="0B0B0B"/>
                </a:solidFill>
                <a:latin typeface="Cabin"/>
                <a:ea typeface="Cabin"/>
                <a:cs typeface="Cabin"/>
                <a:sym typeface="Cabin"/>
              </a:rPr>
              <a:t>slide E</a:t>
            </a:r>
            <a:r>
              <a:rPr lang="en" dirty="0">
                <a:solidFill>
                  <a:srgbClr val="0B0B0B"/>
                </a:solidFill>
                <a:latin typeface="Cabin"/>
                <a:ea typeface="Cabin"/>
                <a:cs typeface="Cabin"/>
                <a:sym typeface="Cabin"/>
              </a:rPr>
              <a:t>. When the students are finished with their observations, bring the class back together as one group. Say,</a:t>
            </a:r>
            <a:r>
              <a:rPr lang="en" i="1" dirty="0">
                <a:solidFill>
                  <a:srgbClr val="0B0B0B"/>
                </a:solidFill>
                <a:latin typeface="Cabin"/>
                <a:ea typeface="Cabin"/>
                <a:cs typeface="Cabin"/>
                <a:sym typeface="Cabin"/>
              </a:rPr>
              <a:t> What were some of your observations--what did you notice? Did you find any evidence that would help us figure out why the bath bomb produces gas bubbles?</a:t>
            </a:r>
            <a:endParaRPr i="1" dirty="0">
              <a:solidFill>
                <a:srgbClr val="0B0B0B"/>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endParaRPr b="1"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b="1" dirty="0">
                <a:solidFill>
                  <a:srgbClr val="0B0B0B"/>
                </a:solidFill>
                <a:latin typeface="Cabin"/>
                <a:ea typeface="Cabin"/>
                <a:cs typeface="Cabin"/>
                <a:sym typeface="Cabin"/>
              </a:rPr>
              <a:t>Noting patterns in the data. </a:t>
            </a:r>
            <a:r>
              <a:rPr lang="en" dirty="0">
                <a:solidFill>
                  <a:srgbClr val="0B0B0B"/>
                </a:solidFill>
                <a:latin typeface="Cabin"/>
                <a:ea typeface="Cabin"/>
                <a:cs typeface="Cabin"/>
                <a:sym typeface="Cabin"/>
              </a:rPr>
              <a:t>Guide students to note patterns in the data, and categorize these using words/phrases that scientists also use to describe similarities and differences around different kinds of characteristics. Viscosity is one word that students might be unfamiliar with. It is not important if it doesn’t come up--but if it does, you can be prepared to identify the term later.</a:t>
            </a:r>
            <a:endParaRPr dirty="0">
              <a:solidFill>
                <a:srgbClr val="0B0B0B"/>
              </a:solidFill>
              <a:latin typeface="Cabin"/>
              <a:ea typeface="Cabin"/>
              <a:cs typeface="Cabin"/>
              <a:sym typeface="Cabin"/>
            </a:endParaRPr>
          </a:p>
          <a:p>
            <a:pPr marL="0" lvl="0" indent="0" algn="l" rtl="0">
              <a:spcBef>
                <a:spcPts val="0"/>
              </a:spcBef>
              <a:spcAft>
                <a:spcPts val="0"/>
              </a:spcAft>
              <a:buNone/>
            </a:pPr>
            <a:r>
              <a:rPr lang="en" dirty="0">
                <a:solidFill>
                  <a:srgbClr val="0B0B0B"/>
                </a:solidFill>
                <a:latin typeface="Cabin"/>
                <a:ea typeface="Cabin"/>
                <a:cs typeface="Cabin"/>
                <a:sym typeface="Cabin"/>
              </a:rPr>
              <a:t>Students should note these observations as they collect their data. The substances in the bath bomb (that we had to start with) have characteristics that we can use to tell them apart (and also to determine what each one is).</a:t>
            </a:r>
            <a:endParaRPr dirty="0">
              <a:solidFill>
                <a:srgbClr val="0B0B0B"/>
              </a:solidFill>
              <a:latin typeface="Cabin"/>
              <a:ea typeface="Cabin"/>
              <a:cs typeface="Cabin"/>
              <a:sym typeface="Cabin"/>
            </a:endParaRPr>
          </a:p>
          <a:p>
            <a:pPr marL="457200" lvl="0" indent="-292100" algn="l" rtl="0">
              <a:spcBef>
                <a:spcPts val="0"/>
              </a:spcBef>
              <a:spcAft>
                <a:spcPts val="0"/>
              </a:spcAft>
              <a:buClr>
                <a:schemeClr val="dk1"/>
              </a:buClr>
              <a:buSzPts val="1000"/>
              <a:buChar char="●"/>
            </a:pPr>
            <a:r>
              <a:rPr lang="en" dirty="0">
                <a:solidFill>
                  <a:srgbClr val="0B0B0B"/>
                </a:solidFill>
                <a:latin typeface="Cabin"/>
                <a:ea typeface="Cabin"/>
                <a:cs typeface="Cabin"/>
                <a:sym typeface="Cabin"/>
              </a:rPr>
              <a:t>They are liquid or solid at room temperature </a:t>
            </a:r>
            <a:r>
              <a:rPr lang="en" b="1" dirty="0">
                <a:solidFill>
                  <a:srgbClr val="0B0B0B"/>
                </a:solidFill>
                <a:latin typeface="Cabin"/>
                <a:ea typeface="Cabin"/>
                <a:cs typeface="Cabin"/>
                <a:sym typeface="Cabin"/>
              </a:rPr>
              <a:t>(</a:t>
            </a:r>
            <a:r>
              <a:rPr lang="en" dirty="0">
                <a:solidFill>
                  <a:srgbClr val="0B0B0B"/>
                </a:solidFill>
                <a:latin typeface="Cabin"/>
                <a:ea typeface="Cabin"/>
                <a:cs typeface="Cabin"/>
                <a:sym typeface="Cabin"/>
              </a:rPr>
              <a:t>different</a:t>
            </a:r>
            <a:r>
              <a:rPr lang="en" b="1" dirty="0">
                <a:solidFill>
                  <a:srgbClr val="0B0B0B"/>
                </a:solidFill>
                <a:latin typeface="Cabin"/>
                <a:ea typeface="Cabin"/>
                <a:cs typeface="Cabin"/>
                <a:sym typeface="Cabin"/>
              </a:rPr>
              <a:t> states of matter at room temperature).</a:t>
            </a:r>
            <a:endParaRPr b="1" dirty="0">
              <a:solidFill>
                <a:srgbClr val="0B0B0B"/>
              </a:solidFill>
              <a:latin typeface="Cabin"/>
              <a:ea typeface="Cabin"/>
              <a:cs typeface="Cabin"/>
              <a:sym typeface="Cabin"/>
            </a:endParaRPr>
          </a:p>
          <a:p>
            <a:pPr marL="457200" lvl="0" indent="-292100" algn="l" rtl="0">
              <a:spcBef>
                <a:spcPts val="0"/>
              </a:spcBef>
              <a:spcAft>
                <a:spcPts val="0"/>
              </a:spcAft>
              <a:buClr>
                <a:schemeClr val="dk1"/>
              </a:buClr>
              <a:buSzPts val="1000"/>
              <a:buChar char="●"/>
            </a:pPr>
            <a:r>
              <a:rPr lang="en" dirty="0">
                <a:solidFill>
                  <a:srgbClr val="0B0B0B"/>
                </a:solidFill>
                <a:latin typeface="Cabin"/>
                <a:ea typeface="Cabin"/>
                <a:cs typeface="Cabin"/>
                <a:sym typeface="Cabin"/>
              </a:rPr>
              <a:t>The liquids flow differently</a:t>
            </a:r>
            <a:r>
              <a:rPr lang="en" b="1" dirty="0">
                <a:solidFill>
                  <a:srgbClr val="0B0B0B"/>
                </a:solidFill>
                <a:latin typeface="Cabin"/>
                <a:ea typeface="Cabin"/>
                <a:cs typeface="Cabin"/>
                <a:sym typeface="Cabin"/>
              </a:rPr>
              <a:t> (viscosity).</a:t>
            </a:r>
            <a:endParaRPr dirty="0">
              <a:solidFill>
                <a:srgbClr val="0B0B0B"/>
              </a:solidFill>
              <a:latin typeface="Cabin"/>
              <a:ea typeface="Cabin"/>
              <a:cs typeface="Cabin"/>
              <a:sym typeface="Cabin"/>
            </a:endParaRPr>
          </a:p>
          <a:p>
            <a:pPr marL="457200" lvl="0" indent="-292100" algn="l" rtl="0">
              <a:spcBef>
                <a:spcPts val="0"/>
              </a:spcBef>
              <a:spcAft>
                <a:spcPts val="0"/>
              </a:spcAft>
              <a:buClr>
                <a:schemeClr val="dk1"/>
              </a:buClr>
              <a:buSzPts val="1000"/>
              <a:buChar char="●"/>
            </a:pPr>
            <a:r>
              <a:rPr lang="en" dirty="0">
                <a:solidFill>
                  <a:srgbClr val="0B0B0B"/>
                </a:solidFill>
                <a:latin typeface="Cabin"/>
                <a:ea typeface="Cabin"/>
                <a:cs typeface="Cabin"/>
                <a:sym typeface="Cabin"/>
              </a:rPr>
              <a:t>Some have different colors</a:t>
            </a:r>
            <a:r>
              <a:rPr lang="en" b="1" dirty="0">
                <a:solidFill>
                  <a:srgbClr val="0B0B0B"/>
                </a:solidFill>
                <a:latin typeface="Cabin"/>
                <a:ea typeface="Cabin"/>
                <a:cs typeface="Cabin"/>
                <a:sym typeface="Cabin"/>
              </a:rPr>
              <a:t> (color).</a:t>
            </a:r>
            <a:endParaRPr dirty="0">
              <a:solidFill>
                <a:srgbClr val="0B0B0B"/>
              </a:solidFill>
              <a:latin typeface="Cabin"/>
              <a:ea typeface="Cabin"/>
              <a:cs typeface="Cabin"/>
              <a:sym typeface="Cabin"/>
            </a:endParaRPr>
          </a:p>
          <a:p>
            <a:pPr marL="457200" lvl="0" indent="-292100" algn="l" rtl="0">
              <a:spcBef>
                <a:spcPts val="0"/>
              </a:spcBef>
              <a:spcAft>
                <a:spcPts val="0"/>
              </a:spcAft>
              <a:buClr>
                <a:schemeClr val="dk1"/>
              </a:buClr>
              <a:buSzPts val="1000"/>
              <a:buChar char="●"/>
            </a:pPr>
            <a:r>
              <a:rPr lang="en" dirty="0">
                <a:solidFill>
                  <a:srgbClr val="0B0B0B"/>
                </a:solidFill>
                <a:latin typeface="Cabin"/>
                <a:ea typeface="Cabin"/>
                <a:cs typeface="Cabin"/>
                <a:sym typeface="Cabin"/>
              </a:rPr>
              <a:t>Some have a noticeable scent/smell, but others do not </a:t>
            </a:r>
            <a:r>
              <a:rPr lang="en" b="1" dirty="0">
                <a:solidFill>
                  <a:srgbClr val="0B0B0B"/>
                </a:solidFill>
                <a:latin typeface="Cabin"/>
                <a:ea typeface="Cabin"/>
                <a:cs typeface="Cabin"/>
                <a:sym typeface="Cabin"/>
              </a:rPr>
              <a:t>(odor).</a:t>
            </a:r>
            <a:endParaRPr dirty="0">
              <a:solidFill>
                <a:srgbClr val="0B0B0B"/>
              </a:solidFill>
              <a:latin typeface="Cabin"/>
              <a:ea typeface="Cabin"/>
              <a:cs typeface="Cabin"/>
              <a:sym typeface="Cabin"/>
            </a:endParaRPr>
          </a:p>
          <a:p>
            <a:pPr marL="457200" lvl="0" indent="-292100" algn="l" rtl="0">
              <a:spcBef>
                <a:spcPts val="0"/>
              </a:spcBef>
              <a:spcAft>
                <a:spcPts val="0"/>
              </a:spcAft>
              <a:buClr>
                <a:schemeClr val="dk1"/>
              </a:buClr>
              <a:buSzPts val="1000"/>
              <a:buChar char="●"/>
            </a:pPr>
            <a:r>
              <a:rPr lang="en" dirty="0">
                <a:solidFill>
                  <a:srgbClr val="0B0B0B"/>
                </a:solidFill>
                <a:latin typeface="Cabin"/>
                <a:ea typeface="Cabin"/>
                <a:cs typeface="Cabin"/>
                <a:sym typeface="Cabin"/>
              </a:rPr>
              <a:t>One turned to liquid when touched</a:t>
            </a:r>
            <a:r>
              <a:rPr lang="en" b="1" dirty="0">
                <a:solidFill>
                  <a:srgbClr val="0B0B0B"/>
                </a:solidFill>
                <a:latin typeface="Cabin"/>
                <a:ea typeface="Cabin"/>
                <a:cs typeface="Cabin"/>
                <a:sym typeface="Cabin"/>
              </a:rPr>
              <a:t> </a:t>
            </a:r>
            <a:r>
              <a:rPr lang="en" dirty="0">
                <a:solidFill>
                  <a:srgbClr val="0B0B0B"/>
                </a:solidFill>
                <a:latin typeface="Cabin"/>
                <a:ea typeface="Cabin"/>
                <a:cs typeface="Cabin"/>
                <a:sym typeface="Cabin"/>
              </a:rPr>
              <a:t>(it went above its </a:t>
            </a:r>
            <a:r>
              <a:rPr lang="en" b="1" dirty="0">
                <a:solidFill>
                  <a:srgbClr val="0B0B0B"/>
                </a:solidFill>
                <a:latin typeface="Cabin"/>
                <a:ea typeface="Cabin"/>
                <a:cs typeface="Cabin"/>
                <a:sym typeface="Cabin"/>
              </a:rPr>
              <a:t>melting point of</a:t>
            </a:r>
            <a:r>
              <a:rPr lang="en" dirty="0">
                <a:solidFill>
                  <a:srgbClr val="0B0B0B"/>
                </a:solidFill>
                <a:latin typeface="Cabin"/>
                <a:ea typeface="Cabin"/>
                <a:cs typeface="Cabin"/>
                <a:sym typeface="Cabin"/>
              </a:rPr>
              <a:t> 76 degrees), while others didn’t change phase.</a:t>
            </a:r>
            <a:endParaRPr dirty="0">
              <a:solidFill>
                <a:srgbClr val="0B0B0B"/>
              </a:solidFill>
              <a:latin typeface="Cabin"/>
              <a:ea typeface="Cabin"/>
              <a:cs typeface="Cabin"/>
              <a:sym typeface="Cabin"/>
            </a:endParaRPr>
          </a:p>
          <a:p>
            <a:pPr marL="457200" lvl="0" indent="-292100" algn="l" rtl="0">
              <a:spcBef>
                <a:spcPts val="0"/>
              </a:spcBef>
              <a:spcAft>
                <a:spcPts val="0"/>
              </a:spcAft>
              <a:buClr>
                <a:schemeClr val="dk1"/>
              </a:buClr>
              <a:buSzPts val="1000"/>
              <a:buChar char="●"/>
            </a:pPr>
            <a:r>
              <a:rPr lang="en" dirty="0">
                <a:solidFill>
                  <a:srgbClr val="0B0B0B"/>
                </a:solidFill>
                <a:latin typeface="Cabin"/>
                <a:ea typeface="Cabin"/>
                <a:cs typeface="Cabin"/>
                <a:sym typeface="Cabin"/>
              </a:rPr>
              <a:t>There were different amounts of stuff in each container (</a:t>
            </a:r>
            <a:r>
              <a:rPr lang="en" b="1" dirty="0">
                <a:solidFill>
                  <a:srgbClr val="0B0B0B"/>
                </a:solidFill>
                <a:latin typeface="Cabin"/>
                <a:ea typeface="Cabin"/>
                <a:cs typeface="Cabin"/>
                <a:sym typeface="Cabin"/>
              </a:rPr>
              <a:t>volume and mass</a:t>
            </a:r>
            <a:r>
              <a:rPr lang="en" dirty="0">
                <a:solidFill>
                  <a:srgbClr val="0B0B0B"/>
                </a:solidFill>
                <a:latin typeface="Cabin"/>
                <a:ea typeface="Cabin"/>
                <a:cs typeface="Cabin"/>
                <a:sym typeface="Cabin"/>
              </a:rPr>
              <a:t>).</a:t>
            </a:r>
            <a:endParaRPr dirty="0">
              <a:solidFill>
                <a:srgbClr val="0B0B0B"/>
              </a:solidFill>
              <a:latin typeface="Cabin"/>
              <a:ea typeface="Cabin"/>
              <a:cs typeface="Cabin"/>
              <a:sym typeface="Cabin"/>
            </a:endParaRPr>
          </a:p>
          <a:p>
            <a:pPr marL="0" lvl="0" indent="0" algn="l" rtl="0">
              <a:spcBef>
                <a:spcPts val="0"/>
              </a:spcBef>
              <a:spcAft>
                <a:spcPts val="0"/>
              </a:spcAft>
              <a:buNone/>
            </a:pPr>
            <a:endParaRPr dirty="0">
              <a:solidFill>
                <a:srgbClr val="0B0B0B"/>
              </a:solidFill>
              <a:latin typeface="Cabin"/>
              <a:ea typeface="Cabin"/>
              <a:cs typeface="Cabin"/>
              <a:sym typeface="Cabin"/>
            </a:endParaRPr>
          </a:p>
          <a:p>
            <a:pPr marL="0" lvl="0" indent="0" algn="l" rtl="0">
              <a:spcBef>
                <a:spcPts val="0"/>
              </a:spcBef>
              <a:spcAft>
                <a:spcPts val="0"/>
              </a:spcAft>
              <a:buNone/>
            </a:pPr>
            <a:r>
              <a:rPr lang="en" dirty="0">
                <a:solidFill>
                  <a:srgbClr val="0B0B0B"/>
                </a:solidFill>
                <a:latin typeface="Cabin"/>
                <a:ea typeface="Cabin"/>
                <a:cs typeface="Cabin"/>
                <a:sym typeface="Cabin"/>
              </a:rPr>
              <a:t>As you monitor the groups, they may be describing these characteristics without knowing the name of the property. Ask students, </a:t>
            </a:r>
            <a:r>
              <a:rPr lang="en" i="1" dirty="0">
                <a:solidFill>
                  <a:srgbClr val="0B0B0B"/>
                </a:solidFill>
                <a:latin typeface="Cabin"/>
                <a:ea typeface="Cabin"/>
                <a:cs typeface="Cabin"/>
                <a:sym typeface="Cabin"/>
              </a:rPr>
              <a:t>Do you know what we call the way something smells? Do you know what we call the way something flows? </a:t>
            </a:r>
            <a:r>
              <a:rPr lang="en" dirty="0">
                <a:solidFill>
                  <a:srgbClr val="0B0B0B"/>
                </a:solidFill>
                <a:latin typeface="Cabin"/>
                <a:ea typeface="Cabin"/>
                <a:cs typeface="Cabin"/>
                <a:sym typeface="Cabin"/>
              </a:rPr>
              <a:t>This is just to get students to start thinking about these terms. After the word property is introduced, you may add these names of properties to the Word Wall.</a:t>
            </a: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b="1" dirty="0">
                <a:solidFill>
                  <a:srgbClr val="0B0B0B"/>
                </a:solidFill>
                <a:latin typeface="Cabin"/>
                <a:ea typeface="Cabin"/>
                <a:cs typeface="Cabin"/>
                <a:sym typeface="Cabin"/>
              </a:rPr>
              <a:t>Introduce the term, properties. </a:t>
            </a:r>
            <a:r>
              <a:rPr lang="en" dirty="0">
                <a:solidFill>
                  <a:srgbClr val="0B0B0B"/>
                </a:solidFill>
                <a:latin typeface="Cabin"/>
                <a:ea typeface="Cabin"/>
                <a:cs typeface="Cabin"/>
                <a:sym typeface="Cabin"/>
              </a:rPr>
              <a:t>Say,</a:t>
            </a:r>
            <a:r>
              <a:rPr lang="en" b="1" dirty="0">
                <a:solidFill>
                  <a:srgbClr val="0B0B0B"/>
                </a:solidFill>
                <a:latin typeface="Cabin"/>
                <a:ea typeface="Cabin"/>
                <a:cs typeface="Cabin"/>
                <a:sym typeface="Cabin"/>
              </a:rPr>
              <a:t> </a:t>
            </a:r>
            <a:r>
              <a:rPr lang="en" i="1" dirty="0">
                <a:solidFill>
                  <a:srgbClr val="0B0B0B"/>
                </a:solidFill>
                <a:latin typeface="Cabin"/>
                <a:ea typeface="Cabin"/>
                <a:cs typeface="Cabin"/>
                <a:sym typeface="Cabin"/>
              </a:rPr>
              <a:t>These ways of describing characteristics of matter [shown in bold above] are helpful for identifying what a substance is because they are constant for any sample of that substance, no matter the size of the sample. These are considered </a:t>
            </a:r>
            <a:r>
              <a:rPr lang="en" b="1" i="1" dirty="0">
                <a:solidFill>
                  <a:srgbClr val="0B0B0B"/>
                </a:solidFill>
                <a:latin typeface="Cabin"/>
                <a:ea typeface="Cabin"/>
                <a:cs typeface="Cabin"/>
                <a:sym typeface="Cabin"/>
              </a:rPr>
              <a:t>properties</a:t>
            </a:r>
            <a:r>
              <a:rPr lang="en" i="1" dirty="0">
                <a:solidFill>
                  <a:srgbClr val="0B0B0B"/>
                </a:solidFill>
                <a:latin typeface="Cabin"/>
                <a:ea typeface="Cabin"/>
                <a:cs typeface="Cabin"/>
                <a:sym typeface="Cabin"/>
              </a:rPr>
              <a:t>.</a:t>
            </a:r>
            <a:r>
              <a:rPr lang="en" dirty="0">
                <a:solidFill>
                  <a:srgbClr val="0B0B0B"/>
                </a:solidFill>
                <a:latin typeface="Cabin"/>
                <a:ea typeface="Cabin"/>
                <a:cs typeface="Cabin"/>
                <a:sym typeface="Cabin"/>
              </a:rPr>
              <a:t> Add, “</a:t>
            </a:r>
            <a:r>
              <a:rPr lang="en" b="1" dirty="0">
                <a:solidFill>
                  <a:srgbClr val="0B0B0B"/>
                </a:solidFill>
                <a:latin typeface="Cabin"/>
                <a:ea typeface="Cabin"/>
                <a:cs typeface="Cabin"/>
                <a:sym typeface="Cabin"/>
              </a:rPr>
              <a:t>Properties: </a:t>
            </a:r>
            <a:r>
              <a:rPr lang="en" dirty="0">
                <a:solidFill>
                  <a:srgbClr val="0B0B0B"/>
                </a:solidFill>
                <a:latin typeface="Cabin"/>
                <a:ea typeface="Cabin"/>
                <a:cs typeface="Cabin"/>
                <a:sym typeface="Cabin"/>
              </a:rPr>
              <a:t>characteristics of substances that do not change</a:t>
            </a:r>
            <a:r>
              <a:rPr lang="en" i="1" dirty="0">
                <a:solidFill>
                  <a:srgbClr val="0B0B0B"/>
                </a:solidFill>
                <a:latin typeface="Cabin"/>
                <a:ea typeface="Cabin"/>
                <a:cs typeface="Cabin"/>
                <a:sym typeface="Cabin"/>
              </a:rPr>
              <a:t>”</a:t>
            </a:r>
            <a:r>
              <a:rPr lang="en" dirty="0">
                <a:solidFill>
                  <a:srgbClr val="0B0B0B"/>
                </a:solidFill>
                <a:latin typeface="Cabin"/>
                <a:ea typeface="Cabin"/>
                <a:cs typeface="Cabin"/>
                <a:sym typeface="Cabin"/>
              </a:rPr>
              <a:t> to the Word Wall.✱</a:t>
            </a: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dirty="0">
                <a:solidFill>
                  <a:srgbClr val="0B0B0B"/>
                </a:solidFill>
                <a:latin typeface="Cabin"/>
                <a:ea typeface="Cabin"/>
                <a:cs typeface="Cabin"/>
                <a:sym typeface="Cabin"/>
              </a:rPr>
              <a:t>Say to students, </a:t>
            </a:r>
            <a:r>
              <a:rPr lang="en" i="1" dirty="0">
                <a:solidFill>
                  <a:srgbClr val="0B0B0B"/>
                </a:solidFill>
                <a:latin typeface="Cabin"/>
                <a:ea typeface="Cabin"/>
                <a:cs typeface="Cabin"/>
                <a:sym typeface="Cabin"/>
              </a:rPr>
              <a:t>So what about mass? What about volume? Are those properties? Why do you think that?</a:t>
            </a:r>
            <a:endParaRPr i="1"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endParaRPr i="1"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b="1" dirty="0">
                <a:solidFill>
                  <a:srgbClr val="0B0B0B"/>
                </a:solidFill>
                <a:latin typeface="Cabin"/>
                <a:ea typeface="Cabin"/>
                <a:cs typeface="Cabin"/>
                <a:sym typeface="Cabin"/>
              </a:rPr>
              <a:t>Start adding examples to the word “properties” on the Word Wall. </a:t>
            </a:r>
            <a:r>
              <a:rPr lang="en" dirty="0">
                <a:solidFill>
                  <a:srgbClr val="0B0B0B"/>
                </a:solidFill>
                <a:latin typeface="Cabin"/>
                <a:ea typeface="Cabin"/>
                <a:cs typeface="Cabin"/>
                <a:sym typeface="Cabin"/>
              </a:rPr>
              <a:t>Say, </a:t>
            </a:r>
            <a:r>
              <a:rPr lang="en" i="1" dirty="0">
                <a:solidFill>
                  <a:srgbClr val="0B0B0B"/>
                </a:solidFill>
                <a:latin typeface="Cabin"/>
                <a:ea typeface="Cabin"/>
                <a:cs typeface="Cabin"/>
                <a:sym typeface="Cabin"/>
              </a:rPr>
              <a:t>We just put the word “properties” on the Word Wall. Let’s add examples of all the properties we have worked with. We will write each property on a separate sticky note and stick them on or near the word “properties.” Are there examples we can add now?</a:t>
            </a:r>
            <a:r>
              <a:rPr lang="en" dirty="0">
                <a:solidFill>
                  <a:srgbClr val="0B0B0B"/>
                </a:solidFill>
                <a:latin typeface="Cabin"/>
                <a:ea typeface="Cabin"/>
                <a:cs typeface="Cabin"/>
                <a:sym typeface="Cabin"/>
              </a:rPr>
              <a:t> Let students suggest, write, and post the examples. Add the properties that students have observed so far (color, odor, melting point, etc.). If students noticed that the liquids flowed differently in the petri dish, you can tell them that this describes the property of viscosity. Have a student add viscosity as a property if it comes up. Make sure you don’t add things such as mass, volume, or size. These are not properties. The class can add examples of properties as they continue through the unit. </a:t>
            </a:r>
            <a:endParaRPr dirty="0">
              <a:solidFill>
                <a:srgbClr val="0000FF"/>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endParaRPr dirty="0">
              <a:solidFill>
                <a:srgbClr val="0B0B0B"/>
              </a:solidFill>
              <a:latin typeface="Cabin"/>
              <a:ea typeface="Cabin"/>
              <a:cs typeface="Cabin"/>
              <a:sym typeface="Cabin"/>
            </a:endParaRPr>
          </a:p>
        </p:txBody>
      </p:sp>
      <p:sp>
        <p:nvSpPr>
          <p:cNvPr id="152" name="Google Shape;152;g58eb6ebd86_0_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a21f2bab6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b="1" dirty="0">
                <a:solidFill>
                  <a:schemeClr val="dk1"/>
                </a:solidFill>
                <a:latin typeface="Open Sans"/>
                <a:ea typeface="Open Sans"/>
                <a:cs typeface="Open Sans"/>
                <a:sym typeface="Open Sans"/>
              </a:rPr>
              <a:t>Facilitate a building understanding discussion.</a:t>
            </a:r>
            <a:r>
              <a:rPr lang="en" sz="1000" dirty="0">
                <a:solidFill>
                  <a:schemeClr val="dk1"/>
                </a:solidFill>
                <a:latin typeface="Open Sans"/>
                <a:ea typeface="Open Sans"/>
                <a:cs typeface="Open Sans"/>
                <a:sym typeface="Open Sans"/>
              </a:rPr>
              <a:t> Present </a:t>
            </a:r>
            <a:r>
              <a:rPr lang="en" sz="1000" b="1" dirty="0">
                <a:solidFill>
                  <a:schemeClr val="dk1"/>
                </a:solidFill>
                <a:latin typeface="Open Sans"/>
                <a:ea typeface="Open Sans"/>
                <a:cs typeface="Open Sans"/>
                <a:sym typeface="Open Sans"/>
              </a:rPr>
              <a:t>slide N</a:t>
            </a:r>
            <a:r>
              <a:rPr lang="en" sz="1000" dirty="0">
                <a:solidFill>
                  <a:schemeClr val="dk1"/>
                </a:solidFill>
                <a:latin typeface="Open Sans"/>
                <a:ea typeface="Open Sans"/>
                <a:cs typeface="Open Sans"/>
                <a:sym typeface="Open Sans"/>
              </a:rPr>
              <a:t>. Ask students to read the questions to themselves first and think about them for a minute.</a:t>
            </a:r>
            <a:endParaRPr sz="1000"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latin typeface="Open Sans"/>
                <a:ea typeface="Open Sans"/>
                <a:cs typeface="Open Sans"/>
                <a:sym typeface="Open Sans"/>
              </a:rPr>
              <a:t>Point out that each question asks us to think about a different aspect of making an evidence-based argument, and that we will work with these three questions as a whole group.</a:t>
            </a:r>
            <a:endParaRPr sz="1000"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latin typeface="Open Sans"/>
                <a:ea typeface="Open Sans"/>
                <a:cs typeface="Open Sans"/>
                <a:sym typeface="Open Sans"/>
              </a:rPr>
              <a:t>Ask students to summarize the key parts of arguing from evidence based on this poster. Reference the poster you made in Lesson 2 about these two parts of arguing from evidence as needed.</a:t>
            </a:r>
            <a:endParaRPr dirty="0"/>
          </a:p>
        </p:txBody>
      </p:sp>
      <p:sp>
        <p:nvSpPr>
          <p:cNvPr id="242" name="Google Shape;242;g5a21f2bab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4491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688740800_10_18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rgbClr val="0B0B0B"/>
                </a:solidFill>
                <a:latin typeface="Cabin"/>
                <a:ea typeface="Cabin"/>
                <a:cs typeface="Cabin"/>
                <a:sym typeface="Cabin"/>
              </a:rPr>
              <a:t>Report the results.</a:t>
            </a:r>
            <a:r>
              <a:rPr lang="en" dirty="0">
                <a:solidFill>
                  <a:srgbClr val="0B0B0B"/>
                </a:solidFill>
                <a:latin typeface="Cabin"/>
                <a:ea typeface="Cabin"/>
                <a:cs typeface="Cabin"/>
                <a:sym typeface="Cabin"/>
              </a:rPr>
              <a:t> Display </a:t>
            </a:r>
            <a:r>
              <a:rPr lang="en" b="1" dirty="0">
                <a:solidFill>
                  <a:srgbClr val="0B0B0B"/>
                </a:solidFill>
                <a:latin typeface="Cabin"/>
                <a:ea typeface="Cabin"/>
                <a:cs typeface="Cabin"/>
                <a:sym typeface="Cabin"/>
              </a:rPr>
              <a:t>slide I</a:t>
            </a:r>
            <a:r>
              <a:rPr lang="en" dirty="0">
                <a:solidFill>
                  <a:srgbClr val="0B0B0B"/>
                </a:solidFill>
                <a:latin typeface="Cabin"/>
                <a:ea typeface="Cabin"/>
                <a:cs typeface="Cabin"/>
                <a:sym typeface="Cabin"/>
              </a:rPr>
              <a:t>. Ask a few students to report what they saw happen to each ingredient when it was added to water. They can bring their labeled cups up to the front of the room and line them up on the front table as they report their results for other groups to see, if you wish. Ask students to also compare how this was the same or different from bath bombs interacting with water. Encourage students to add ingredients that they did not test to their data table. Each student should have data for each ingredient after everyone has shared.</a:t>
            </a: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b="1" dirty="0">
                <a:solidFill>
                  <a:srgbClr val="0B0B0B"/>
                </a:solidFill>
                <a:latin typeface="Cabin"/>
                <a:ea typeface="Cabin"/>
                <a:cs typeface="Cabin"/>
                <a:sym typeface="Cabin"/>
              </a:rPr>
              <a:t>Introduce or reinforce scientific vocabulary. </a:t>
            </a:r>
            <a:r>
              <a:rPr lang="en" dirty="0">
                <a:solidFill>
                  <a:srgbClr val="0B0B0B"/>
                </a:solidFill>
                <a:latin typeface="Cabin"/>
                <a:ea typeface="Cabin"/>
                <a:cs typeface="Cabin"/>
                <a:sym typeface="Cabin"/>
              </a:rPr>
              <a:t>Students will bring up that some of the ingredients dissolved in water. Ask students what it means to dissolve. Add the word “dissolve” to the Word Wall with the definition: when a solid dissolves in a liquid, the solid breaks apart into particles too small to see and it completely mixes with the liquid. While dissolving in liquids is not the only example, it fits our purposes here. You can return and add details to this definition as students perform additional experiments .</a:t>
            </a: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dirty="0">
                <a:solidFill>
                  <a:srgbClr val="0B0B0B"/>
                </a:solidFill>
                <a:latin typeface="Cabin"/>
                <a:ea typeface="Cabin"/>
                <a:cs typeface="Cabin"/>
                <a:sym typeface="Cabin"/>
              </a:rPr>
              <a:t>Students should agree from what they learned in previous years that when something dissolves in water, the water can be evaporated off and the original substance will still be there. (This should be something that was learned in 5th grade. However, if your students haven’t learned it yet, you may wish to take the time to ask how to collect evidence supporting the concept that when something dissolves in water, we can let the water evaporate and get the original substance back.) An example dialog is shown below.</a:t>
            </a:r>
            <a:endParaRPr dirty="0">
              <a:solidFill>
                <a:srgbClr val="0B0B0B"/>
              </a:solidFill>
              <a:latin typeface="Cabin"/>
              <a:ea typeface="Cabin"/>
              <a:cs typeface="Cabin"/>
              <a:sym typeface="Cabin"/>
            </a:endParaRPr>
          </a:p>
          <a:p>
            <a:pPr marL="0" lvl="0" indent="0" algn="l" rtl="0">
              <a:lnSpc>
                <a:spcPct val="115000"/>
              </a:lnSpc>
              <a:spcBef>
                <a:spcPts val="0"/>
              </a:spcBef>
              <a:spcAft>
                <a:spcPts val="0"/>
              </a:spcAft>
              <a:buNone/>
            </a:pPr>
            <a:r>
              <a:rPr lang="en" b="1" dirty="0">
                <a:solidFill>
                  <a:srgbClr val="0B0B0B"/>
                </a:solidFill>
                <a:latin typeface="Cabin"/>
                <a:ea typeface="Cabin"/>
                <a:cs typeface="Cabin"/>
                <a:sym typeface="Cabin"/>
              </a:rPr>
              <a:t>Introduce the word soluble. </a:t>
            </a:r>
            <a:r>
              <a:rPr lang="en" dirty="0">
                <a:solidFill>
                  <a:srgbClr val="0B0B0B"/>
                </a:solidFill>
                <a:latin typeface="Cabin"/>
                <a:ea typeface="Cabin"/>
                <a:cs typeface="Cabin"/>
                <a:sym typeface="Cabin"/>
              </a:rPr>
              <a:t>Say to students, </a:t>
            </a:r>
            <a:r>
              <a:rPr lang="en" i="1" dirty="0">
                <a:solidFill>
                  <a:srgbClr val="0B0B0B"/>
                </a:solidFill>
                <a:latin typeface="Cabin"/>
                <a:ea typeface="Cabin"/>
                <a:cs typeface="Cabin"/>
                <a:sym typeface="Cabin"/>
              </a:rPr>
              <a:t>We have learned that some of the bath bomb ingredients dissolve and some do not. Does anyone know the word we use to describe if something dissolves? If something dissolves, it is </a:t>
            </a:r>
            <a:r>
              <a:rPr lang="en" b="1" i="1" dirty="0">
                <a:solidFill>
                  <a:srgbClr val="0B0B0B"/>
                </a:solidFill>
                <a:latin typeface="Cabin"/>
                <a:ea typeface="Cabin"/>
                <a:cs typeface="Cabin"/>
                <a:sym typeface="Cabin"/>
              </a:rPr>
              <a:t>soluble</a:t>
            </a:r>
            <a:r>
              <a:rPr lang="en" i="1" dirty="0">
                <a:solidFill>
                  <a:srgbClr val="0B0B0B"/>
                </a:solidFill>
                <a:latin typeface="Cabin"/>
                <a:ea typeface="Cabin"/>
                <a:cs typeface="Cabin"/>
                <a:sym typeface="Cabin"/>
              </a:rPr>
              <a:t>, and if it does not dissolve and is not soluble, then it can be described as </a:t>
            </a:r>
            <a:r>
              <a:rPr lang="en" b="1" i="1" dirty="0">
                <a:solidFill>
                  <a:srgbClr val="0B0B0B"/>
                </a:solidFill>
                <a:latin typeface="Cabin"/>
                <a:ea typeface="Cabin"/>
                <a:cs typeface="Cabin"/>
                <a:sym typeface="Cabin"/>
              </a:rPr>
              <a:t>insoluble</a:t>
            </a:r>
            <a:r>
              <a:rPr lang="en" i="1" dirty="0">
                <a:solidFill>
                  <a:srgbClr val="0B0B0B"/>
                </a:solidFill>
                <a:latin typeface="Cabin"/>
                <a:ea typeface="Cabin"/>
                <a:cs typeface="Cabin"/>
                <a:sym typeface="Cabin"/>
              </a:rPr>
              <a:t>. ✱ Some of the things you put in water only partially dissolved--the liquid looked milky or some of the material settled to the bottom or floated on top--these things are </a:t>
            </a:r>
            <a:r>
              <a:rPr lang="en" b="1" i="1" dirty="0">
                <a:solidFill>
                  <a:srgbClr val="0B0B0B"/>
                </a:solidFill>
                <a:latin typeface="Cabin"/>
                <a:ea typeface="Cabin"/>
                <a:cs typeface="Cabin"/>
                <a:sym typeface="Cabin"/>
              </a:rPr>
              <a:t>partially soluble</a:t>
            </a:r>
            <a:r>
              <a:rPr lang="en" i="1" dirty="0">
                <a:solidFill>
                  <a:srgbClr val="0B0B0B"/>
                </a:solidFill>
                <a:latin typeface="Cabin"/>
                <a:ea typeface="Cabin"/>
                <a:cs typeface="Cabin"/>
                <a:sym typeface="Cabin"/>
              </a:rPr>
              <a:t>. </a:t>
            </a:r>
            <a:r>
              <a:rPr lang="en" dirty="0">
                <a:solidFill>
                  <a:srgbClr val="0B0B0B"/>
                </a:solidFill>
                <a:latin typeface="Cabin"/>
                <a:ea typeface="Cabin"/>
                <a:cs typeface="Cabin"/>
                <a:sym typeface="Cabin"/>
              </a:rPr>
              <a:t>Ask students to name some things that were soluble, insoluble, and partially soluble. Add these terms to the Word Wall</a:t>
            </a:r>
            <a:r>
              <a:rPr lang="en" dirty="0">
                <a:solidFill>
                  <a:schemeClr val="dk1"/>
                </a:solidFill>
                <a:latin typeface="Cabin"/>
                <a:ea typeface="Cabin"/>
                <a:cs typeface="Cabin"/>
                <a:sym typeface="Cabin"/>
              </a:rPr>
              <a:t> .</a:t>
            </a:r>
            <a:endParaRPr dirty="0">
              <a:solidFill>
                <a:schemeClr val="dk1"/>
              </a:solidFill>
              <a:latin typeface="Cabin"/>
              <a:ea typeface="Cabin"/>
              <a:cs typeface="Cabin"/>
              <a:sym typeface="Cabin"/>
            </a:endParaRPr>
          </a:p>
          <a:p>
            <a:pPr marL="0" lvl="0" indent="0" algn="l" rtl="0">
              <a:lnSpc>
                <a:spcPct val="115000"/>
              </a:lnSpc>
              <a:spcBef>
                <a:spcPts val="0"/>
              </a:spcBef>
              <a:spcAft>
                <a:spcPts val="0"/>
              </a:spcAft>
              <a:buNone/>
            </a:pPr>
            <a:endParaRPr dirty="0">
              <a:solidFill>
                <a:schemeClr val="dk1"/>
              </a:solidFill>
              <a:latin typeface="Cabin"/>
              <a:ea typeface="Cabin"/>
              <a:cs typeface="Cabin"/>
              <a:sym typeface="Cabin"/>
            </a:endParaRPr>
          </a:p>
          <a:p>
            <a:pPr marL="0" lvl="0" indent="0" algn="l" rtl="0">
              <a:lnSpc>
                <a:spcPct val="115000"/>
              </a:lnSpc>
              <a:spcBef>
                <a:spcPts val="0"/>
              </a:spcBef>
              <a:spcAft>
                <a:spcPts val="0"/>
              </a:spcAft>
              <a:buNone/>
            </a:pPr>
            <a:r>
              <a:rPr lang="en" dirty="0">
                <a:solidFill>
                  <a:schemeClr val="dk1"/>
                </a:solidFill>
                <a:latin typeface="Cabin"/>
                <a:ea typeface="Cabin"/>
                <a:cs typeface="Cabin"/>
                <a:sym typeface="Cabin"/>
              </a:rPr>
              <a:t>Say, </a:t>
            </a:r>
            <a:r>
              <a:rPr lang="en" b="1" i="1" dirty="0">
                <a:solidFill>
                  <a:schemeClr val="dk1"/>
                </a:solidFill>
                <a:latin typeface="Cabin"/>
                <a:ea typeface="Cabin"/>
                <a:cs typeface="Cabin"/>
                <a:sym typeface="Cabin"/>
              </a:rPr>
              <a:t>Solubility</a:t>
            </a:r>
            <a:r>
              <a:rPr lang="en" i="1" dirty="0">
                <a:solidFill>
                  <a:schemeClr val="dk1"/>
                </a:solidFill>
                <a:latin typeface="Cabin"/>
                <a:ea typeface="Cabin"/>
                <a:cs typeface="Cabin"/>
                <a:sym typeface="Cabin"/>
              </a:rPr>
              <a:t> is what we have been talking about, and that is another property. Can someone write this on a sticky note and put it near the word “property” on our Word Wall?</a:t>
            </a:r>
            <a:endParaRPr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endParaRPr dirty="0">
              <a:solidFill>
                <a:srgbClr val="0B0B0B"/>
              </a:solidFill>
              <a:latin typeface="Cabin"/>
              <a:ea typeface="Cabin"/>
              <a:cs typeface="Cabin"/>
              <a:sym typeface="Cabin"/>
            </a:endParaRPr>
          </a:p>
          <a:p>
            <a:pPr marL="0" lvl="0" indent="0" algn="l" rtl="0">
              <a:spcBef>
                <a:spcPts val="0"/>
              </a:spcBef>
              <a:spcAft>
                <a:spcPts val="0"/>
              </a:spcAft>
              <a:buNone/>
            </a:pPr>
            <a:endParaRPr dirty="0"/>
          </a:p>
        </p:txBody>
      </p:sp>
      <p:sp>
        <p:nvSpPr>
          <p:cNvPr id="192" name="Google Shape;192;g5688740800_10_1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Clr>
                <a:srgbClr val="38761D"/>
              </a:buClr>
              <a:buSzPts val="5200"/>
              <a:buFont typeface="Dosis"/>
              <a:buNone/>
              <a:defRPr sz="5200" b="1">
                <a:solidFill>
                  <a:srgbClr val="38761D"/>
                </a:solidFill>
                <a:latin typeface="Dosis"/>
                <a:ea typeface="Dosis"/>
                <a:cs typeface="Dosis"/>
                <a:sym typeface="Dosi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rgbClr val="000000"/>
              </a:buClr>
              <a:buSzPts val="2800"/>
              <a:buFont typeface="Dosis"/>
              <a:buNone/>
              <a:defRPr sz="2800">
                <a:solidFill>
                  <a:srgbClr val="000000"/>
                </a:solidFill>
                <a:latin typeface="Dosis"/>
                <a:ea typeface="Dosis"/>
                <a:cs typeface="Dosis"/>
                <a:sym typeface="Dosi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1596-EA73-A745-8262-36E4FC86283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DED0FC4-CD7C-5144-ACE1-7982A27D5DB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3784E08-095B-D44F-907C-3F27696684D5}"/>
              </a:ext>
            </a:extLst>
          </p:cNvPr>
          <p:cNvSpPr>
            <a:spLocks noGrp="1"/>
          </p:cNvSpPr>
          <p:nvPr>
            <p:ph type="dt" sz="half" idx="10"/>
          </p:nvPr>
        </p:nvSpPr>
        <p:spPr/>
        <p:txBody>
          <a:bodyPr/>
          <a:lstStyle/>
          <a:p>
            <a:fld id="{F682704D-46E9-204D-AC5F-AA6CA72DDECF}" type="datetimeFigureOut">
              <a:rPr lang="en-US" smtClean="0"/>
              <a:t>11/12/19</a:t>
            </a:fld>
            <a:endParaRPr lang="en-US"/>
          </a:p>
        </p:txBody>
      </p:sp>
      <p:sp>
        <p:nvSpPr>
          <p:cNvPr id="5" name="Footer Placeholder 4">
            <a:extLst>
              <a:ext uri="{FF2B5EF4-FFF2-40B4-BE49-F238E27FC236}">
                <a16:creationId xmlns:a16="http://schemas.microsoft.com/office/drawing/2014/main" id="{C25F64D8-BF48-034E-8082-11AF62ADC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254BD-60A7-6144-951F-B4F53FE3B82B}"/>
              </a:ext>
            </a:extLst>
          </p:cNvPr>
          <p:cNvSpPr>
            <a:spLocks noGrp="1"/>
          </p:cNvSpPr>
          <p:nvPr>
            <p:ph type="sldNum" sz="quarter" idx="12"/>
          </p:nvPr>
        </p:nvSpPr>
        <p:spPr/>
        <p:txBody>
          <a:bodyPr/>
          <a:lstStyle/>
          <a:p>
            <a:fld id="{1C8F0C44-5DF8-3E42-806C-FFA9E60380A3}" type="slidenum">
              <a:rPr lang="en-US" smtClean="0"/>
              <a:t>‹#›</a:t>
            </a:fld>
            <a:endParaRPr lang="en-US"/>
          </a:p>
        </p:txBody>
      </p:sp>
    </p:spTree>
    <p:extLst>
      <p:ext uri="{BB962C8B-B14F-4D97-AF65-F5344CB8AC3E}">
        <p14:creationId xmlns:p14="http://schemas.microsoft.com/office/powerpoint/2010/main" val="246774651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4828-F305-964A-85C9-8FF5575845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236615-D5AE-7042-9E67-DFD4961926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0D274-1C3E-1E45-A6A2-8E0515750AFC}"/>
              </a:ext>
            </a:extLst>
          </p:cNvPr>
          <p:cNvSpPr>
            <a:spLocks noGrp="1"/>
          </p:cNvSpPr>
          <p:nvPr>
            <p:ph type="dt" sz="half" idx="10"/>
          </p:nvPr>
        </p:nvSpPr>
        <p:spPr/>
        <p:txBody>
          <a:bodyPr/>
          <a:lstStyle/>
          <a:p>
            <a:fld id="{F682704D-46E9-204D-AC5F-AA6CA72DDECF}" type="datetimeFigureOut">
              <a:rPr lang="en-US" smtClean="0"/>
              <a:t>11/12/19</a:t>
            </a:fld>
            <a:endParaRPr lang="en-US"/>
          </a:p>
        </p:txBody>
      </p:sp>
      <p:sp>
        <p:nvSpPr>
          <p:cNvPr id="5" name="Footer Placeholder 4">
            <a:extLst>
              <a:ext uri="{FF2B5EF4-FFF2-40B4-BE49-F238E27FC236}">
                <a16:creationId xmlns:a16="http://schemas.microsoft.com/office/drawing/2014/main" id="{1D791244-1CD6-2746-A675-DADAE807D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8CA9E-E927-FD4C-8333-154F762F8F0B}"/>
              </a:ext>
            </a:extLst>
          </p:cNvPr>
          <p:cNvSpPr>
            <a:spLocks noGrp="1"/>
          </p:cNvSpPr>
          <p:nvPr>
            <p:ph type="sldNum" sz="quarter" idx="12"/>
          </p:nvPr>
        </p:nvSpPr>
        <p:spPr/>
        <p:txBody>
          <a:bodyPr/>
          <a:lstStyle/>
          <a:p>
            <a:fld id="{1C8F0C44-5DF8-3E42-806C-FFA9E60380A3}" type="slidenum">
              <a:rPr lang="en-US" smtClean="0"/>
              <a:t>‹#›</a:t>
            </a:fld>
            <a:endParaRPr lang="en-US"/>
          </a:p>
        </p:txBody>
      </p:sp>
    </p:spTree>
    <p:extLst>
      <p:ext uri="{BB962C8B-B14F-4D97-AF65-F5344CB8AC3E}">
        <p14:creationId xmlns:p14="http://schemas.microsoft.com/office/powerpoint/2010/main" val="265797686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709B-DDE4-4E46-AD47-871054B2C0F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DA60E46-F5FE-4448-A9DF-768B4994702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5F39ED-6806-6E4A-99D7-8B857C473441}"/>
              </a:ext>
            </a:extLst>
          </p:cNvPr>
          <p:cNvSpPr>
            <a:spLocks noGrp="1"/>
          </p:cNvSpPr>
          <p:nvPr>
            <p:ph type="dt" sz="half" idx="10"/>
          </p:nvPr>
        </p:nvSpPr>
        <p:spPr/>
        <p:txBody>
          <a:bodyPr/>
          <a:lstStyle/>
          <a:p>
            <a:fld id="{F682704D-46E9-204D-AC5F-AA6CA72DDECF}" type="datetimeFigureOut">
              <a:rPr lang="en-US" smtClean="0"/>
              <a:t>11/12/19</a:t>
            </a:fld>
            <a:endParaRPr lang="en-US"/>
          </a:p>
        </p:txBody>
      </p:sp>
      <p:sp>
        <p:nvSpPr>
          <p:cNvPr id="5" name="Footer Placeholder 4">
            <a:extLst>
              <a:ext uri="{FF2B5EF4-FFF2-40B4-BE49-F238E27FC236}">
                <a16:creationId xmlns:a16="http://schemas.microsoft.com/office/drawing/2014/main" id="{DAA6A47A-21EE-0B43-9FFC-7C522FBA2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2F5DEA-9A86-3041-A417-DFBEE921A7BE}"/>
              </a:ext>
            </a:extLst>
          </p:cNvPr>
          <p:cNvSpPr>
            <a:spLocks noGrp="1"/>
          </p:cNvSpPr>
          <p:nvPr>
            <p:ph type="sldNum" sz="quarter" idx="12"/>
          </p:nvPr>
        </p:nvSpPr>
        <p:spPr/>
        <p:txBody>
          <a:bodyPr/>
          <a:lstStyle/>
          <a:p>
            <a:fld id="{1C8F0C44-5DF8-3E42-806C-FFA9E60380A3}" type="slidenum">
              <a:rPr lang="en-US" smtClean="0"/>
              <a:t>‹#›</a:t>
            </a:fld>
            <a:endParaRPr lang="en-US"/>
          </a:p>
        </p:txBody>
      </p:sp>
    </p:spTree>
    <p:extLst>
      <p:ext uri="{BB962C8B-B14F-4D97-AF65-F5344CB8AC3E}">
        <p14:creationId xmlns:p14="http://schemas.microsoft.com/office/powerpoint/2010/main" val="360880942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491D-0651-134B-A527-4B886F7749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63F273-33A4-AB48-95C1-B22144C2D09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6A45E7-5DF1-AE42-ABE0-1C340FCE44C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A8FD4F-B7CD-DF46-B613-7E47D2FC462B}"/>
              </a:ext>
            </a:extLst>
          </p:cNvPr>
          <p:cNvSpPr>
            <a:spLocks noGrp="1"/>
          </p:cNvSpPr>
          <p:nvPr>
            <p:ph type="dt" sz="half" idx="10"/>
          </p:nvPr>
        </p:nvSpPr>
        <p:spPr/>
        <p:txBody>
          <a:bodyPr/>
          <a:lstStyle/>
          <a:p>
            <a:fld id="{2EDAA6FE-76C3-AF46-9362-F17DD01DB949}" type="datetimeFigureOut">
              <a:rPr lang="en-US" smtClean="0"/>
              <a:t>11/12/19</a:t>
            </a:fld>
            <a:endParaRPr lang="en-US"/>
          </a:p>
        </p:txBody>
      </p:sp>
      <p:sp>
        <p:nvSpPr>
          <p:cNvPr id="6" name="Footer Placeholder 5">
            <a:extLst>
              <a:ext uri="{FF2B5EF4-FFF2-40B4-BE49-F238E27FC236}">
                <a16:creationId xmlns:a16="http://schemas.microsoft.com/office/drawing/2014/main" id="{74A9A158-5C64-3F45-995F-CC97554F6A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8EB2A3-CA54-5446-ABDA-3AA8DF9258F0}"/>
              </a:ext>
            </a:extLst>
          </p:cNvPr>
          <p:cNvSpPr>
            <a:spLocks noGrp="1"/>
          </p:cNvSpPr>
          <p:nvPr>
            <p:ph type="sldNum" sz="quarter" idx="12"/>
          </p:nvPr>
        </p:nvSpPr>
        <p:spPr/>
        <p:txBody>
          <a:bodyPr/>
          <a:lstStyle/>
          <a:p>
            <a:fld id="{C0AE7175-CBD4-7F42-A23E-4F5D53848B62}" type="slidenum">
              <a:rPr lang="en-US" smtClean="0"/>
              <a:t>‹#›</a:t>
            </a:fld>
            <a:endParaRPr lang="en-US"/>
          </a:p>
        </p:txBody>
      </p:sp>
    </p:spTree>
    <p:extLst>
      <p:ext uri="{BB962C8B-B14F-4D97-AF65-F5344CB8AC3E}">
        <p14:creationId xmlns:p14="http://schemas.microsoft.com/office/powerpoint/2010/main" val="1247560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68B86-7AD6-884F-A514-87CC8EC2C7B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72AE1D-BDE9-D64D-86F5-47A0AC474F4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EB78FC9-06B1-DE41-AB6E-9DFC3AD4197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C9238-1B37-964C-9124-529BB65DC60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15AFC-9FDF-0543-A355-4940BB8193E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75CA7B-4F15-0646-9B5E-7F39DA7255A1}"/>
              </a:ext>
            </a:extLst>
          </p:cNvPr>
          <p:cNvSpPr>
            <a:spLocks noGrp="1"/>
          </p:cNvSpPr>
          <p:nvPr>
            <p:ph type="dt" sz="half" idx="10"/>
          </p:nvPr>
        </p:nvSpPr>
        <p:spPr/>
        <p:txBody>
          <a:bodyPr/>
          <a:lstStyle/>
          <a:p>
            <a:fld id="{F682704D-46E9-204D-AC5F-AA6CA72DDECF}" type="datetimeFigureOut">
              <a:rPr lang="en-US" smtClean="0"/>
              <a:t>11/12/19</a:t>
            </a:fld>
            <a:endParaRPr lang="en-US"/>
          </a:p>
        </p:txBody>
      </p:sp>
      <p:sp>
        <p:nvSpPr>
          <p:cNvPr id="8" name="Footer Placeholder 7">
            <a:extLst>
              <a:ext uri="{FF2B5EF4-FFF2-40B4-BE49-F238E27FC236}">
                <a16:creationId xmlns:a16="http://schemas.microsoft.com/office/drawing/2014/main" id="{6EEAD6E6-2BAE-4248-B8B0-D75CC2721D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36AAAB-764B-3A4E-A29F-A3DE57A80FAC}"/>
              </a:ext>
            </a:extLst>
          </p:cNvPr>
          <p:cNvSpPr>
            <a:spLocks noGrp="1"/>
          </p:cNvSpPr>
          <p:nvPr>
            <p:ph type="sldNum" sz="quarter" idx="12"/>
          </p:nvPr>
        </p:nvSpPr>
        <p:spPr/>
        <p:txBody>
          <a:bodyPr/>
          <a:lstStyle/>
          <a:p>
            <a:fld id="{1C8F0C44-5DF8-3E42-806C-FFA9E60380A3}" type="slidenum">
              <a:rPr lang="en-US" smtClean="0"/>
              <a:t>‹#›</a:t>
            </a:fld>
            <a:endParaRPr lang="en-US"/>
          </a:p>
        </p:txBody>
      </p:sp>
    </p:spTree>
    <p:extLst>
      <p:ext uri="{BB962C8B-B14F-4D97-AF65-F5344CB8AC3E}">
        <p14:creationId xmlns:p14="http://schemas.microsoft.com/office/powerpoint/2010/main" val="110282833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AD366-6BF9-2B49-A931-3869B90D5B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094237-A365-5E4F-AFAA-2F08840FD012}"/>
              </a:ext>
            </a:extLst>
          </p:cNvPr>
          <p:cNvSpPr>
            <a:spLocks noGrp="1"/>
          </p:cNvSpPr>
          <p:nvPr>
            <p:ph type="dt" sz="half" idx="10"/>
          </p:nvPr>
        </p:nvSpPr>
        <p:spPr/>
        <p:txBody>
          <a:bodyPr/>
          <a:lstStyle/>
          <a:p>
            <a:fld id="{F682704D-46E9-204D-AC5F-AA6CA72DDECF}" type="datetimeFigureOut">
              <a:rPr lang="en-US" smtClean="0"/>
              <a:t>11/12/19</a:t>
            </a:fld>
            <a:endParaRPr lang="en-US"/>
          </a:p>
        </p:txBody>
      </p:sp>
      <p:sp>
        <p:nvSpPr>
          <p:cNvPr id="4" name="Footer Placeholder 3">
            <a:extLst>
              <a:ext uri="{FF2B5EF4-FFF2-40B4-BE49-F238E27FC236}">
                <a16:creationId xmlns:a16="http://schemas.microsoft.com/office/drawing/2014/main" id="{B48747F7-DDF8-C748-85B9-AB6EFC8E95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EA9A3E-BE41-914D-9E2F-3EC136EBF123}"/>
              </a:ext>
            </a:extLst>
          </p:cNvPr>
          <p:cNvSpPr>
            <a:spLocks noGrp="1"/>
          </p:cNvSpPr>
          <p:nvPr>
            <p:ph type="sldNum" sz="quarter" idx="12"/>
          </p:nvPr>
        </p:nvSpPr>
        <p:spPr/>
        <p:txBody>
          <a:bodyPr/>
          <a:lstStyle/>
          <a:p>
            <a:fld id="{1C8F0C44-5DF8-3E42-806C-FFA9E60380A3}" type="slidenum">
              <a:rPr lang="en-US" smtClean="0"/>
              <a:t>‹#›</a:t>
            </a:fld>
            <a:endParaRPr lang="en-US"/>
          </a:p>
        </p:txBody>
      </p:sp>
    </p:spTree>
    <p:extLst>
      <p:ext uri="{BB962C8B-B14F-4D97-AF65-F5344CB8AC3E}">
        <p14:creationId xmlns:p14="http://schemas.microsoft.com/office/powerpoint/2010/main" val="418680019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DD409-89C6-1D45-99FD-35D8CE47D944}"/>
              </a:ext>
            </a:extLst>
          </p:cNvPr>
          <p:cNvSpPr>
            <a:spLocks noGrp="1"/>
          </p:cNvSpPr>
          <p:nvPr>
            <p:ph type="dt" sz="half" idx="10"/>
          </p:nvPr>
        </p:nvSpPr>
        <p:spPr/>
        <p:txBody>
          <a:bodyPr/>
          <a:lstStyle/>
          <a:p>
            <a:fld id="{F682704D-46E9-204D-AC5F-AA6CA72DDECF}" type="datetimeFigureOut">
              <a:rPr lang="en-US" smtClean="0"/>
              <a:t>11/12/19</a:t>
            </a:fld>
            <a:endParaRPr lang="en-US"/>
          </a:p>
        </p:txBody>
      </p:sp>
      <p:sp>
        <p:nvSpPr>
          <p:cNvPr id="3" name="Footer Placeholder 2">
            <a:extLst>
              <a:ext uri="{FF2B5EF4-FFF2-40B4-BE49-F238E27FC236}">
                <a16:creationId xmlns:a16="http://schemas.microsoft.com/office/drawing/2014/main" id="{2B9D2FDA-C5FC-F14D-BA5B-696FA2D23D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76989F-88E6-4C40-BA5F-8305A205E5A7}"/>
              </a:ext>
            </a:extLst>
          </p:cNvPr>
          <p:cNvSpPr>
            <a:spLocks noGrp="1"/>
          </p:cNvSpPr>
          <p:nvPr>
            <p:ph type="sldNum" sz="quarter" idx="12"/>
          </p:nvPr>
        </p:nvSpPr>
        <p:spPr/>
        <p:txBody>
          <a:bodyPr/>
          <a:lstStyle/>
          <a:p>
            <a:fld id="{1C8F0C44-5DF8-3E42-806C-FFA9E60380A3}" type="slidenum">
              <a:rPr lang="en-US" smtClean="0"/>
              <a:t>‹#›</a:t>
            </a:fld>
            <a:endParaRPr lang="en-US"/>
          </a:p>
        </p:txBody>
      </p:sp>
    </p:spTree>
    <p:extLst>
      <p:ext uri="{BB962C8B-B14F-4D97-AF65-F5344CB8AC3E}">
        <p14:creationId xmlns:p14="http://schemas.microsoft.com/office/powerpoint/2010/main" val="277972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919E-72C6-2346-8BF1-DEC167DAB79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A5FF0F3-E126-9C4F-B323-93EF1ED450A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EC5B8E-D73D-504F-9564-26658E7EF15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3B5A78F-1799-394A-B2DF-C47057876924}"/>
              </a:ext>
            </a:extLst>
          </p:cNvPr>
          <p:cNvSpPr>
            <a:spLocks noGrp="1"/>
          </p:cNvSpPr>
          <p:nvPr>
            <p:ph type="dt" sz="half" idx="10"/>
          </p:nvPr>
        </p:nvSpPr>
        <p:spPr/>
        <p:txBody>
          <a:bodyPr/>
          <a:lstStyle/>
          <a:p>
            <a:fld id="{F682704D-46E9-204D-AC5F-AA6CA72DDECF}" type="datetimeFigureOut">
              <a:rPr lang="en-US" smtClean="0"/>
              <a:t>11/12/19</a:t>
            </a:fld>
            <a:endParaRPr lang="en-US"/>
          </a:p>
        </p:txBody>
      </p:sp>
      <p:sp>
        <p:nvSpPr>
          <p:cNvPr id="6" name="Footer Placeholder 5">
            <a:extLst>
              <a:ext uri="{FF2B5EF4-FFF2-40B4-BE49-F238E27FC236}">
                <a16:creationId xmlns:a16="http://schemas.microsoft.com/office/drawing/2014/main" id="{19F2704F-031F-484A-8A3A-ADB0E66C0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79CC55-03E2-494E-B27D-35B9FB6BA9E1}"/>
              </a:ext>
            </a:extLst>
          </p:cNvPr>
          <p:cNvSpPr>
            <a:spLocks noGrp="1"/>
          </p:cNvSpPr>
          <p:nvPr>
            <p:ph type="sldNum" sz="quarter" idx="12"/>
          </p:nvPr>
        </p:nvSpPr>
        <p:spPr/>
        <p:txBody>
          <a:bodyPr/>
          <a:lstStyle/>
          <a:p>
            <a:fld id="{1C8F0C44-5DF8-3E42-806C-FFA9E60380A3}" type="slidenum">
              <a:rPr lang="en-US" smtClean="0"/>
              <a:t>‹#›</a:t>
            </a:fld>
            <a:endParaRPr lang="en-US"/>
          </a:p>
        </p:txBody>
      </p:sp>
    </p:spTree>
    <p:extLst>
      <p:ext uri="{BB962C8B-B14F-4D97-AF65-F5344CB8AC3E}">
        <p14:creationId xmlns:p14="http://schemas.microsoft.com/office/powerpoint/2010/main" val="42573320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F622F-C484-124B-BD85-813457D71A9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A5ED05E-C9DE-E44B-87DF-D5C0DDB2722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F95F197-92E2-6142-81EF-A7ACCD076E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55BB242-9E47-B447-821E-A22ECB990C5C}"/>
              </a:ext>
            </a:extLst>
          </p:cNvPr>
          <p:cNvSpPr>
            <a:spLocks noGrp="1"/>
          </p:cNvSpPr>
          <p:nvPr>
            <p:ph type="dt" sz="half" idx="10"/>
          </p:nvPr>
        </p:nvSpPr>
        <p:spPr/>
        <p:txBody>
          <a:bodyPr/>
          <a:lstStyle/>
          <a:p>
            <a:fld id="{F682704D-46E9-204D-AC5F-AA6CA72DDECF}" type="datetimeFigureOut">
              <a:rPr lang="en-US" smtClean="0"/>
              <a:t>11/12/19</a:t>
            </a:fld>
            <a:endParaRPr lang="en-US"/>
          </a:p>
        </p:txBody>
      </p:sp>
      <p:sp>
        <p:nvSpPr>
          <p:cNvPr id="6" name="Footer Placeholder 5">
            <a:extLst>
              <a:ext uri="{FF2B5EF4-FFF2-40B4-BE49-F238E27FC236}">
                <a16:creationId xmlns:a16="http://schemas.microsoft.com/office/drawing/2014/main" id="{74196852-E689-3443-AB7A-10DD9C84E6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54AA65-C474-E546-8930-59B670850FD1}"/>
              </a:ext>
            </a:extLst>
          </p:cNvPr>
          <p:cNvSpPr>
            <a:spLocks noGrp="1"/>
          </p:cNvSpPr>
          <p:nvPr>
            <p:ph type="sldNum" sz="quarter" idx="12"/>
          </p:nvPr>
        </p:nvSpPr>
        <p:spPr/>
        <p:txBody>
          <a:bodyPr/>
          <a:lstStyle/>
          <a:p>
            <a:fld id="{1C8F0C44-5DF8-3E42-806C-FFA9E60380A3}" type="slidenum">
              <a:rPr lang="en-US" smtClean="0"/>
              <a:t>‹#›</a:t>
            </a:fld>
            <a:endParaRPr lang="en-US"/>
          </a:p>
        </p:txBody>
      </p:sp>
    </p:spTree>
    <p:extLst>
      <p:ext uri="{BB962C8B-B14F-4D97-AF65-F5344CB8AC3E}">
        <p14:creationId xmlns:p14="http://schemas.microsoft.com/office/powerpoint/2010/main" val="271463771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ADF57-59F2-D34A-9BAD-81221F0988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30D305-1803-3540-9867-FD45A4E991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FEAAE-A737-2849-8D33-BB939A88AC09}"/>
              </a:ext>
            </a:extLst>
          </p:cNvPr>
          <p:cNvSpPr>
            <a:spLocks noGrp="1"/>
          </p:cNvSpPr>
          <p:nvPr>
            <p:ph type="dt" sz="half" idx="10"/>
          </p:nvPr>
        </p:nvSpPr>
        <p:spPr/>
        <p:txBody>
          <a:bodyPr/>
          <a:lstStyle/>
          <a:p>
            <a:fld id="{F682704D-46E9-204D-AC5F-AA6CA72DDECF}" type="datetimeFigureOut">
              <a:rPr lang="en-US" smtClean="0"/>
              <a:t>11/12/19</a:t>
            </a:fld>
            <a:endParaRPr lang="en-US"/>
          </a:p>
        </p:txBody>
      </p:sp>
      <p:sp>
        <p:nvSpPr>
          <p:cNvPr id="5" name="Footer Placeholder 4">
            <a:extLst>
              <a:ext uri="{FF2B5EF4-FFF2-40B4-BE49-F238E27FC236}">
                <a16:creationId xmlns:a16="http://schemas.microsoft.com/office/drawing/2014/main" id="{A56D732A-E840-4548-B075-39F5EF99B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9BAC5-81D5-3942-A25E-E3AC4E499254}"/>
              </a:ext>
            </a:extLst>
          </p:cNvPr>
          <p:cNvSpPr>
            <a:spLocks noGrp="1"/>
          </p:cNvSpPr>
          <p:nvPr>
            <p:ph type="sldNum" sz="quarter" idx="12"/>
          </p:nvPr>
        </p:nvSpPr>
        <p:spPr/>
        <p:txBody>
          <a:bodyPr/>
          <a:lstStyle/>
          <a:p>
            <a:fld id="{1C8F0C44-5DF8-3E42-806C-FFA9E60380A3}" type="slidenum">
              <a:rPr lang="en-US" smtClean="0"/>
              <a:t>‹#›</a:t>
            </a:fld>
            <a:endParaRPr lang="en-US"/>
          </a:p>
        </p:txBody>
      </p:sp>
    </p:spTree>
    <p:extLst>
      <p:ext uri="{BB962C8B-B14F-4D97-AF65-F5344CB8AC3E}">
        <p14:creationId xmlns:p14="http://schemas.microsoft.com/office/powerpoint/2010/main" val="152511886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DAEAD2-A49A-C14A-9A2A-5432BE034D6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506CEA-A11E-2541-AD6A-611C5F65870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1151C-56D9-0847-B632-D5FFFD89F410}"/>
              </a:ext>
            </a:extLst>
          </p:cNvPr>
          <p:cNvSpPr>
            <a:spLocks noGrp="1"/>
          </p:cNvSpPr>
          <p:nvPr>
            <p:ph type="dt" sz="half" idx="10"/>
          </p:nvPr>
        </p:nvSpPr>
        <p:spPr/>
        <p:txBody>
          <a:bodyPr/>
          <a:lstStyle/>
          <a:p>
            <a:fld id="{F682704D-46E9-204D-AC5F-AA6CA72DDECF}" type="datetimeFigureOut">
              <a:rPr lang="en-US" smtClean="0"/>
              <a:t>11/12/19</a:t>
            </a:fld>
            <a:endParaRPr lang="en-US"/>
          </a:p>
        </p:txBody>
      </p:sp>
      <p:sp>
        <p:nvSpPr>
          <p:cNvPr id="5" name="Footer Placeholder 4">
            <a:extLst>
              <a:ext uri="{FF2B5EF4-FFF2-40B4-BE49-F238E27FC236}">
                <a16:creationId xmlns:a16="http://schemas.microsoft.com/office/drawing/2014/main" id="{B79D1A62-7E9A-0546-91F3-C32BCD536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C1D78-6740-5A4E-8FEE-68EE829DA325}"/>
              </a:ext>
            </a:extLst>
          </p:cNvPr>
          <p:cNvSpPr>
            <a:spLocks noGrp="1"/>
          </p:cNvSpPr>
          <p:nvPr>
            <p:ph type="sldNum" sz="quarter" idx="12"/>
          </p:nvPr>
        </p:nvSpPr>
        <p:spPr/>
        <p:txBody>
          <a:bodyPr/>
          <a:lstStyle/>
          <a:p>
            <a:fld id="{1C8F0C44-5DF8-3E42-806C-FFA9E60380A3}" type="slidenum">
              <a:rPr lang="en-US" smtClean="0"/>
              <a:t>‹#›</a:t>
            </a:fld>
            <a:endParaRPr lang="en-US"/>
          </a:p>
        </p:txBody>
      </p:sp>
    </p:spTree>
    <p:extLst>
      <p:ext uri="{BB962C8B-B14F-4D97-AF65-F5344CB8AC3E}">
        <p14:creationId xmlns:p14="http://schemas.microsoft.com/office/powerpoint/2010/main" val="355969036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rgbClr val="F3F3F3"/>
        </a:solidFill>
        <a:effectLst/>
      </p:bgPr>
    </p:bg>
    <p:spTree>
      <p:nvGrpSpPr>
        <p:cNvPr id="1" name="Shape 52"/>
        <p:cNvGrpSpPr/>
        <p:nvPr/>
      </p:nvGrpSpPr>
      <p:grpSpPr>
        <a:xfrm>
          <a:off x="0" y="0"/>
          <a:ext cx="0" cy="0"/>
          <a:chOff x="0" y="0"/>
          <a:chExt cx="0" cy="0"/>
        </a:xfrm>
      </p:grpSpPr>
      <p:sp>
        <p:nvSpPr>
          <p:cNvPr id="53" name="Google Shape;53;p14"/>
          <p:cNvSpPr txBox="1">
            <a:spLocks noGrp="1"/>
          </p:cNvSpPr>
          <p:nvPr>
            <p:ph type="ctrTitle"/>
          </p:nvPr>
        </p:nvSpPr>
        <p:spPr>
          <a:xfrm>
            <a:off x="457200" y="992775"/>
            <a:ext cx="8229600" cy="2736900"/>
          </a:xfrm>
          <a:prstGeom prst="rect">
            <a:avLst/>
          </a:prstGeom>
          <a:noFill/>
          <a:ln>
            <a:noFill/>
          </a:ln>
        </p:spPr>
        <p:txBody>
          <a:bodyPr spcFirstLastPara="1" wrap="square" lIns="91425" tIns="91425" rIns="91425" bIns="91425" anchor="b" anchorCtr="0"/>
          <a:lstStyle>
            <a:lvl1pPr lvl="0" algn="ctr" rtl="0">
              <a:spcBef>
                <a:spcPts val="0"/>
              </a:spcBef>
              <a:spcAft>
                <a:spcPts val="0"/>
              </a:spcAft>
              <a:buClr>
                <a:srgbClr val="256C8D"/>
              </a:buClr>
              <a:buSzPts val="3600"/>
              <a:buFont typeface="Boogaloo"/>
              <a:buChar char="●"/>
              <a:defRPr sz="3600">
                <a:solidFill>
                  <a:srgbClr val="256C8D"/>
                </a:solidFill>
                <a:latin typeface="Boogaloo"/>
                <a:ea typeface="Boogaloo"/>
                <a:cs typeface="Boogaloo"/>
                <a:sym typeface="Boogaloo"/>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54" name="Google Shape;54;p14"/>
          <p:cNvSpPr txBox="1">
            <a:spLocks noGrp="1"/>
          </p:cNvSpPr>
          <p:nvPr>
            <p:ph type="subTitle" idx="1"/>
          </p:nvPr>
        </p:nvSpPr>
        <p:spPr>
          <a:xfrm>
            <a:off x="457200" y="3778825"/>
            <a:ext cx="8229600" cy="10569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dk1"/>
              </a:buClr>
              <a:buSzPts val="2400"/>
              <a:buFont typeface="Cabin Condensed"/>
              <a:buNone/>
              <a:defRPr sz="2400">
                <a:solidFill>
                  <a:schemeClr val="dk1"/>
                </a:solidFill>
                <a:latin typeface="Cabin Condensed"/>
                <a:ea typeface="Cabin Condensed"/>
                <a:cs typeface="Cabin Condensed"/>
                <a:sym typeface="Cabin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5" name="Google Shape;55;p14"/>
          <p:cNvSpPr txBox="1">
            <a:spLocks noGrp="1"/>
          </p:cNvSpPr>
          <p:nvPr>
            <p:ph type="title" idx="2"/>
          </p:nvPr>
        </p:nvSpPr>
        <p:spPr>
          <a:xfrm>
            <a:off x="457200" y="548650"/>
            <a:ext cx="8229600" cy="685800"/>
          </a:xfrm>
          <a:prstGeom prst="rect">
            <a:avLst/>
          </a:prstGeom>
          <a:solidFill>
            <a:srgbClr val="256C8D"/>
          </a:solidFill>
          <a:ln>
            <a:noFill/>
          </a:ln>
        </p:spPr>
        <p:txBody>
          <a:bodyPr spcFirstLastPara="1" wrap="square" lIns="91425" tIns="91425" rIns="91425" bIns="91425" anchor="t" anchorCtr="0"/>
          <a:lstStyle>
            <a:lvl1pPr lvl="0" rtl="0">
              <a:spcBef>
                <a:spcPts val="0"/>
              </a:spcBef>
              <a:spcAft>
                <a:spcPts val="0"/>
              </a:spcAft>
              <a:buNone/>
              <a:defRPr sz="3200">
                <a:solidFill>
                  <a:srgbClr val="FFFFFF"/>
                </a:solidFill>
                <a:latin typeface="Boogaloo"/>
                <a:ea typeface="Boogaloo"/>
                <a:cs typeface="Boogaloo"/>
                <a:sym typeface="Boogaloo"/>
              </a:defRPr>
            </a:lvl1pPr>
            <a:lvl2pPr lvl="1" rtl="0">
              <a:spcBef>
                <a:spcPts val="0"/>
              </a:spcBef>
              <a:spcAft>
                <a:spcPts val="0"/>
              </a:spcAft>
              <a:buNone/>
              <a:defRPr>
                <a:latin typeface="Boogaloo"/>
                <a:ea typeface="Boogaloo"/>
                <a:cs typeface="Boogaloo"/>
                <a:sym typeface="Boogaloo"/>
              </a:defRPr>
            </a:lvl2pPr>
            <a:lvl3pPr lvl="2" rtl="0">
              <a:spcBef>
                <a:spcPts val="0"/>
              </a:spcBef>
              <a:spcAft>
                <a:spcPts val="0"/>
              </a:spcAft>
              <a:buNone/>
              <a:defRPr>
                <a:latin typeface="Boogaloo"/>
                <a:ea typeface="Boogaloo"/>
                <a:cs typeface="Boogaloo"/>
                <a:sym typeface="Boogaloo"/>
              </a:defRPr>
            </a:lvl3pPr>
            <a:lvl4pPr lvl="3" rtl="0">
              <a:spcBef>
                <a:spcPts val="0"/>
              </a:spcBef>
              <a:spcAft>
                <a:spcPts val="0"/>
              </a:spcAft>
              <a:buNone/>
              <a:defRPr>
                <a:latin typeface="Boogaloo"/>
                <a:ea typeface="Boogaloo"/>
                <a:cs typeface="Boogaloo"/>
                <a:sym typeface="Boogaloo"/>
              </a:defRPr>
            </a:lvl4pPr>
            <a:lvl5pPr lvl="4" rtl="0">
              <a:spcBef>
                <a:spcPts val="0"/>
              </a:spcBef>
              <a:spcAft>
                <a:spcPts val="0"/>
              </a:spcAft>
              <a:buNone/>
              <a:defRPr>
                <a:latin typeface="Boogaloo"/>
                <a:ea typeface="Boogaloo"/>
                <a:cs typeface="Boogaloo"/>
                <a:sym typeface="Boogaloo"/>
              </a:defRPr>
            </a:lvl5pPr>
            <a:lvl6pPr lvl="5" rtl="0">
              <a:spcBef>
                <a:spcPts val="0"/>
              </a:spcBef>
              <a:spcAft>
                <a:spcPts val="0"/>
              </a:spcAft>
              <a:buNone/>
              <a:defRPr>
                <a:latin typeface="Boogaloo"/>
                <a:ea typeface="Boogaloo"/>
                <a:cs typeface="Boogaloo"/>
                <a:sym typeface="Boogaloo"/>
              </a:defRPr>
            </a:lvl6pPr>
            <a:lvl7pPr lvl="6" rtl="0">
              <a:spcBef>
                <a:spcPts val="0"/>
              </a:spcBef>
              <a:spcAft>
                <a:spcPts val="0"/>
              </a:spcAft>
              <a:buNone/>
              <a:defRPr>
                <a:latin typeface="Boogaloo"/>
                <a:ea typeface="Boogaloo"/>
                <a:cs typeface="Boogaloo"/>
                <a:sym typeface="Boogaloo"/>
              </a:defRPr>
            </a:lvl7pPr>
            <a:lvl8pPr lvl="7" rtl="0">
              <a:spcBef>
                <a:spcPts val="0"/>
              </a:spcBef>
              <a:spcAft>
                <a:spcPts val="0"/>
              </a:spcAft>
              <a:buNone/>
              <a:defRPr>
                <a:latin typeface="Boogaloo"/>
                <a:ea typeface="Boogaloo"/>
                <a:cs typeface="Boogaloo"/>
                <a:sym typeface="Boogaloo"/>
              </a:defRPr>
            </a:lvl8pPr>
            <a:lvl9pPr lvl="8" rtl="0">
              <a:spcBef>
                <a:spcPts val="0"/>
              </a:spcBef>
              <a:spcAft>
                <a:spcPts val="0"/>
              </a:spcAft>
              <a:buNone/>
              <a:defRPr>
                <a:latin typeface="Boogaloo"/>
                <a:ea typeface="Boogaloo"/>
                <a:cs typeface="Boogaloo"/>
                <a:sym typeface="Boogaloo"/>
              </a:defRPr>
            </a:lvl9pPr>
          </a:lstStyle>
          <a:p>
            <a:endParaRPr/>
          </a:p>
        </p:txBody>
      </p:sp>
      <p:sp>
        <p:nvSpPr>
          <p:cNvPr id="56" name="Google Shape;56;p14"/>
          <p:cNvSpPr txBox="1">
            <a:spLocks noGrp="1"/>
          </p:cNvSpPr>
          <p:nvPr>
            <p:ph type="subTitle" idx="3"/>
          </p:nvPr>
        </p:nvSpPr>
        <p:spPr>
          <a:xfrm>
            <a:off x="457200" y="106750"/>
            <a:ext cx="2916900" cy="4584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7" name="Google Shape;57;p14"/>
          <p:cNvSpPr txBox="1">
            <a:spLocks noGrp="1"/>
          </p:cNvSpPr>
          <p:nvPr>
            <p:ph type="subTitle" idx="4"/>
          </p:nvPr>
        </p:nvSpPr>
        <p:spPr>
          <a:xfrm>
            <a:off x="5769900" y="106750"/>
            <a:ext cx="2916900" cy="458400"/>
          </a:xfrm>
          <a:prstGeom prst="rect">
            <a:avLst/>
          </a:prstGeom>
        </p:spPr>
        <p:txBody>
          <a:bodyPr spcFirstLastPara="1" wrap="square" lIns="91425" tIns="91425" rIns="91425" bIns="91425" anchor="t" anchorCtr="0"/>
          <a:lstStyle>
            <a:lvl1pPr lvl="0" algn="r" rtl="0">
              <a:spcBef>
                <a:spcPts val="0"/>
              </a:spcBef>
              <a:spcAft>
                <a:spcPts val="0"/>
              </a:spcAft>
              <a:buNone/>
              <a:defRPr sz="1800"/>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extLst>
      <p:ext uri="{BB962C8B-B14F-4D97-AF65-F5344CB8AC3E}">
        <p14:creationId xmlns:p14="http://schemas.microsoft.com/office/powerpoint/2010/main" val="787268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hoto - Horizontal">
  <p:cSld name="Photo - Horizontal">
    <p:bg>
      <p:bgPr>
        <a:solidFill>
          <a:srgbClr val="F3F3F3"/>
        </a:solidFill>
        <a:effectLst/>
      </p:bgPr>
    </p:bg>
    <p:spTree>
      <p:nvGrpSpPr>
        <p:cNvPr id="1" name="Shape 92"/>
        <p:cNvGrpSpPr/>
        <p:nvPr/>
      </p:nvGrpSpPr>
      <p:grpSpPr>
        <a:xfrm>
          <a:off x="0" y="0"/>
          <a:ext cx="0" cy="0"/>
          <a:chOff x="0" y="0"/>
          <a:chExt cx="0" cy="0"/>
        </a:xfrm>
      </p:grpSpPr>
      <p:sp>
        <p:nvSpPr>
          <p:cNvPr id="93" name="Google Shape;93;p23"/>
          <p:cNvSpPr txBox="1">
            <a:spLocks noGrp="1"/>
          </p:cNvSpPr>
          <p:nvPr>
            <p:ph type="sldNum" idx="12"/>
          </p:nvPr>
        </p:nvSpPr>
        <p:spPr>
          <a:xfrm>
            <a:off x="4475913" y="6500813"/>
            <a:ext cx="185400" cy="255600"/>
          </a:xfrm>
          <a:prstGeom prst="rect">
            <a:avLst/>
          </a:prstGeom>
          <a:noFill/>
          <a:ln>
            <a:noFill/>
          </a:ln>
        </p:spPr>
        <p:txBody>
          <a:bodyPr spcFirstLastPara="1" wrap="square" lIns="29750" tIns="29750" rIns="29750" bIns="29750" anchor="t" anchorCtr="0">
            <a:noAutofit/>
          </a:bodyPr>
          <a:lstStyle>
            <a:lvl1pPr marL="0" marR="0" lvl="0"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1400">
              <a:latin typeface="Arial"/>
              <a:ea typeface="Arial"/>
              <a:cs typeface="Arial"/>
              <a:sym typeface="Arial"/>
            </a:endParaRPr>
          </a:p>
        </p:txBody>
      </p:sp>
    </p:spTree>
    <p:extLst>
      <p:ext uri="{BB962C8B-B14F-4D97-AF65-F5344CB8AC3E}">
        <p14:creationId xmlns:p14="http://schemas.microsoft.com/office/powerpoint/2010/main" val="2396274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457200" y="1536625"/>
            <a:ext cx="8229600" cy="4555200"/>
          </a:xfrm>
          <a:prstGeom prst="rect">
            <a:avLst/>
          </a:prstGeom>
        </p:spPr>
        <p:txBody>
          <a:bodyPr spcFirstLastPara="1" wrap="square" lIns="91425" tIns="91425" rIns="91425" bIns="91425" anchor="t" anchorCtr="0"/>
          <a:lstStyle>
            <a:lvl1pPr marL="457200" lvl="0" indent="-457200" rtl="0">
              <a:spcBef>
                <a:spcPts val="0"/>
              </a:spcBef>
              <a:spcAft>
                <a:spcPts val="0"/>
              </a:spcAft>
              <a:buSzPts val="3600"/>
              <a:buChar char="●"/>
              <a:defRPr/>
            </a:lvl1pPr>
            <a:lvl2pPr marL="914400" lvl="1" indent="-431800" rtl="0">
              <a:spcBef>
                <a:spcPts val="1600"/>
              </a:spcBef>
              <a:spcAft>
                <a:spcPts val="0"/>
              </a:spcAft>
              <a:buSzPts val="3200"/>
              <a:buChar char="○"/>
              <a:defRPr/>
            </a:lvl2pPr>
            <a:lvl3pPr marL="1371600" lvl="2" indent="-381000" rtl="0">
              <a:spcBef>
                <a:spcPts val="1600"/>
              </a:spcBef>
              <a:spcAft>
                <a:spcPts val="0"/>
              </a:spcAft>
              <a:buSzPts val="2400"/>
              <a:buChar char="■"/>
              <a:defRPr/>
            </a:lvl3pPr>
            <a:lvl4pPr marL="1828800" lvl="3" indent="-381000" rtl="0">
              <a:spcBef>
                <a:spcPts val="1600"/>
              </a:spcBef>
              <a:spcAft>
                <a:spcPts val="0"/>
              </a:spcAft>
              <a:buSzPts val="2400"/>
              <a:buChar char="●"/>
              <a:defRPr/>
            </a:lvl4pPr>
            <a:lvl5pPr marL="2286000" lvl="4" indent="-342900" rtl="0">
              <a:spcBef>
                <a:spcPts val="1600"/>
              </a:spcBef>
              <a:spcAft>
                <a:spcPts val="0"/>
              </a:spcAft>
              <a:buSzPts val="18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5" name="Google Shape;65;p16"/>
          <p:cNvSpPr txBox="1">
            <a:spLocks noGrp="1"/>
          </p:cNvSpPr>
          <p:nvPr>
            <p:ph type="title"/>
          </p:nvPr>
        </p:nvSpPr>
        <p:spPr>
          <a:xfrm>
            <a:off x="457200" y="548650"/>
            <a:ext cx="8229600" cy="685800"/>
          </a:xfrm>
          <a:prstGeom prst="rect">
            <a:avLst/>
          </a:prstGeom>
          <a:solidFill>
            <a:srgbClr val="256C8D"/>
          </a:solidFill>
          <a:ln>
            <a:noFill/>
          </a:ln>
        </p:spPr>
        <p:txBody>
          <a:bodyPr spcFirstLastPara="1" wrap="square" lIns="91425" tIns="91425" rIns="91425" bIns="91425" anchor="t" anchorCtr="0"/>
          <a:lstStyle>
            <a:lvl1pPr lvl="0" rtl="0">
              <a:spcBef>
                <a:spcPts val="0"/>
              </a:spcBef>
              <a:spcAft>
                <a:spcPts val="0"/>
              </a:spcAft>
              <a:buNone/>
              <a:defRPr sz="3200">
                <a:solidFill>
                  <a:srgbClr val="FFFFFF"/>
                </a:solidFill>
                <a:latin typeface="Boogaloo"/>
                <a:ea typeface="Boogaloo"/>
                <a:cs typeface="Boogaloo"/>
                <a:sym typeface="Boogaloo"/>
              </a:defRPr>
            </a:lvl1pPr>
            <a:lvl2pPr lvl="1" rtl="0">
              <a:spcBef>
                <a:spcPts val="0"/>
              </a:spcBef>
              <a:spcAft>
                <a:spcPts val="0"/>
              </a:spcAft>
              <a:buNone/>
              <a:defRPr>
                <a:latin typeface="Boogaloo"/>
                <a:ea typeface="Boogaloo"/>
                <a:cs typeface="Boogaloo"/>
                <a:sym typeface="Boogaloo"/>
              </a:defRPr>
            </a:lvl2pPr>
            <a:lvl3pPr lvl="2" rtl="0">
              <a:spcBef>
                <a:spcPts val="0"/>
              </a:spcBef>
              <a:spcAft>
                <a:spcPts val="0"/>
              </a:spcAft>
              <a:buNone/>
              <a:defRPr>
                <a:latin typeface="Boogaloo"/>
                <a:ea typeface="Boogaloo"/>
                <a:cs typeface="Boogaloo"/>
                <a:sym typeface="Boogaloo"/>
              </a:defRPr>
            </a:lvl3pPr>
            <a:lvl4pPr lvl="3" rtl="0">
              <a:spcBef>
                <a:spcPts val="0"/>
              </a:spcBef>
              <a:spcAft>
                <a:spcPts val="0"/>
              </a:spcAft>
              <a:buNone/>
              <a:defRPr>
                <a:latin typeface="Boogaloo"/>
                <a:ea typeface="Boogaloo"/>
                <a:cs typeface="Boogaloo"/>
                <a:sym typeface="Boogaloo"/>
              </a:defRPr>
            </a:lvl4pPr>
            <a:lvl5pPr lvl="4" rtl="0">
              <a:spcBef>
                <a:spcPts val="0"/>
              </a:spcBef>
              <a:spcAft>
                <a:spcPts val="0"/>
              </a:spcAft>
              <a:buNone/>
              <a:defRPr>
                <a:latin typeface="Boogaloo"/>
                <a:ea typeface="Boogaloo"/>
                <a:cs typeface="Boogaloo"/>
                <a:sym typeface="Boogaloo"/>
              </a:defRPr>
            </a:lvl5pPr>
            <a:lvl6pPr lvl="5" rtl="0">
              <a:spcBef>
                <a:spcPts val="0"/>
              </a:spcBef>
              <a:spcAft>
                <a:spcPts val="0"/>
              </a:spcAft>
              <a:buNone/>
              <a:defRPr>
                <a:latin typeface="Boogaloo"/>
                <a:ea typeface="Boogaloo"/>
                <a:cs typeface="Boogaloo"/>
                <a:sym typeface="Boogaloo"/>
              </a:defRPr>
            </a:lvl6pPr>
            <a:lvl7pPr lvl="6" rtl="0">
              <a:spcBef>
                <a:spcPts val="0"/>
              </a:spcBef>
              <a:spcAft>
                <a:spcPts val="0"/>
              </a:spcAft>
              <a:buNone/>
              <a:defRPr>
                <a:latin typeface="Boogaloo"/>
                <a:ea typeface="Boogaloo"/>
                <a:cs typeface="Boogaloo"/>
                <a:sym typeface="Boogaloo"/>
              </a:defRPr>
            </a:lvl7pPr>
            <a:lvl8pPr lvl="7" rtl="0">
              <a:spcBef>
                <a:spcPts val="0"/>
              </a:spcBef>
              <a:spcAft>
                <a:spcPts val="0"/>
              </a:spcAft>
              <a:buNone/>
              <a:defRPr>
                <a:latin typeface="Boogaloo"/>
                <a:ea typeface="Boogaloo"/>
                <a:cs typeface="Boogaloo"/>
                <a:sym typeface="Boogaloo"/>
              </a:defRPr>
            </a:lvl8pPr>
            <a:lvl9pPr lvl="8" rtl="0">
              <a:spcBef>
                <a:spcPts val="0"/>
              </a:spcBef>
              <a:spcAft>
                <a:spcPts val="0"/>
              </a:spcAft>
              <a:buNone/>
              <a:defRPr>
                <a:latin typeface="Boogaloo"/>
                <a:ea typeface="Boogaloo"/>
                <a:cs typeface="Boogaloo"/>
                <a:sym typeface="Boogaloo"/>
              </a:defRPr>
            </a:lvl9pPr>
          </a:lstStyle>
          <a:p>
            <a:endParaRPr/>
          </a:p>
        </p:txBody>
      </p:sp>
      <p:sp>
        <p:nvSpPr>
          <p:cNvPr id="66" name="Google Shape;66;p16"/>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67" name="Google Shape;67;p16"/>
          <p:cNvSpPr txBox="1">
            <a:spLocks noGrp="1"/>
          </p:cNvSpPr>
          <p:nvPr>
            <p:ph type="subTitle" idx="3"/>
          </p:nvPr>
        </p:nvSpPr>
        <p:spPr>
          <a:xfrm>
            <a:off x="5769900" y="106750"/>
            <a:ext cx="2916900" cy="458400"/>
          </a:xfrm>
          <a:prstGeom prst="rect">
            <a:avLst/>
          </a:prstGeom>
        </p:spPr>
        <p:txBody>
          <a:bodyPr spcFirstLastPara="1" wrap="square" lIns="91425" tIns="91425" rIns="91425" bIns="91425" anchor="t" anchorCtr="0"/>
          <a:lstStyle>
            <a:lvl1pPr lvl="0" algn="r" rtl="0">
              <a:spcBef>
                <a:spcPts val="0"/>
              </a:spcBef>
              <a:spcAft>
                <a:spcPts val="0"/>
              </a:spcAft>
              <a:buNone/>
              <a:defRPr sz="1800"/>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extLst>
      <p:ext uri="{BB962C8B-B14F-4D97-AF65-F5344CB8AC3E}">
        <p14:creationId xmlns:p14="http://schemas.microsoft.com/office/powerpoint/2010/main" val="303738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Clr>
                <a:srgbClr val="38761D"/>
              </a:buClr>
              <a:buSzPts val="3600"/>
              <a:buFont typeface="Dosis"/>
              <a:buNone/>
              <a:defRPr sz="3600" b="1">
                <a:solidFill>
                  <a:srgbClr val="38761D"/>
                </a:solidFill>
                <a:latin typeface="Dosis"/>
                <a:ea typeface="Dosis"/>
                <a:cs typeface="Dosis"/>
                <a:sym typeface="Dosi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81000">
              <a:spcBef>
                <a:spcPts val="0"/>
              </a:spcBef>
              <a:spcAft>
                <a:spcPts val="0"/>
              </a:spcAft>
              <a:buClr>
                <a:srgbClr val="000000"/>
              </a:buClr>
              <a:buSzPts val="2400"/>
              <a:buFont typeface="Petrona"/>
              <a:buChar char="●"/>
              <a:defRPr sz="2400">
                <a:solidFill>
                  <a:srgbClr val="000000"/>
                </a:solidFill>
                <a:latin typeface="Petrona"/>
                <a:ea typeface="Petrona"/>
                <a:cs typeface="Petrona"/>
                <a:sym typeface="Petrona"/>
              </a:defRPr>
            </a:lvl1pPr>
            <a:lvl2pPr marL="914400" lvl="1" indent="-342900">
              <a:spcBef>
                <a:spcPts val="1600"/>
              </a:spcBef>
              <a:spcAft>
                <a:spcPts val="0"/>
              </a:spcAft>
              <a:buClr>
                <a:srgbClr val="38761D"/>
              </a:buClr>
              <a:buSzPts val="1800"/>
              <a:buFont typeface="Dosis"/>
              <a:buChar char="○"/>
              <a:defRPr sz="1800">
                <a:solidFill>
                  <a:srgbClr val="38761D"/>
                </a:solidFill>
                <a:latin typeface="Dosis"/>
                <a:ea typeface="Dosis"/>
                <a:cs typeface="Dosis"/>
                <a:sym typeface="Dosis"/>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0E5562-6E21-974C-A7A2-8DF6660D50A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32B748-3388-4845-AEB7-2CCD50FF745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F1A1F-1A75-EF4F-ADEB-0EA3760FD07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82704D-46E9-204D-AC5F-AA6CA72DDECF}" type="datetimeFigureOut">
              <a:rPr lang="en-US" smtClean="0"/>
              <a:t>11/12/19</a:t>
            </a:fld>
            <a:endParaRPr lang="en-US"/>
          </a:p>
        </p:txBody>
      </p:sp>
      <p:sp>
        <p:nvSpPr>
          <p:cNvPr id="5" name="Footer Placeholder 4">
            <a:extLst>
              <a:ext uri="{FF2B5EF4-FFF2-40B4-BE49-F238E27FC236}">
                <a16:creationId xmlns:a16="http://schemas.microsoft.com/office/drawing/2014/main" id="{6DBA4B33-9E04-B146-B0A8-469FAA8E35A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237A97-8DAF-6B4F-9B19-DD9DF230C32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83014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27.jpg"/><Relationship Id="rId5" Type="http://schemas.openxmlformats.org/officeDocument/2006/relationships/image" Target="../media/image3.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5.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15.xml"/><Relationship Id="rId6" Type="http://schemas.openxmlformats.org/officeDocument/2006/relationships/image" Target="../media/image17.jpeg"/><Relationship Id="rId11" Type="http://schemas.openxmlformats.org/officeDocument/2006/relationships/image" Target="../media/image9.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BAECA-1DB4-1D46-96D3-C4B84C24ADAB}"/>
              </a:ext>
            </a:extLst>
          </p:cNvPr>
          <p:cNvSpPr>
            <a:spLocks noGrp="1"/>
          </p:cNvSpPr>
          <p:nvPr>
            <p:ph type="ctrTitle"/>
          </p:nvPr>
        </p:nvSpPr>
        <p:spPr>
          <a:xfrm>
            <a:off x="457200" y="2359119"/>
            <a:ext cx="8229600" cy="3148301"/>
          </a:xfrm>
        </p:spPr>
        <p:txBody>
          <a:bodyPr/>
          <a:lstStyle/>
          <a:p>
            <a:pPr>
              <a:buNone/>
            </a:pPr>
            <a:r>
              <a:rPr lang="en-US" sz="4400" u="sng" dirty="0"/>
              <a:t>Investigation Question:</a:t>
            </a:r>
            <a:br>
              <a:rPr lang="en-US" u="sng" dirty="0"/>
            </a:br>
            <a:r>
              <a:rPr lang="en-US" i="1" dirty="0"/>
              <a:t>What’s in a Bath Bomb?</a:t>
            </a:r>
            <a:br>
              <a:rPr lang="en-US" i="1" dirty="0"/>
            </a:br>
            <a:endParaRPr lang="en-US" i="1" dirty="0"/>
          </a:p>
        </p:txBody>
      </p:sp>
      <p:sp>
        <p:nvSpPr>
          <p:cNvPr id="4" name="Title 3">
            <a:extLst>
              <a:ext uri="{FF2B5EF4-FFF2-40B4-BE49-F238E27FC236}">
                <a16:creationId xmlns:a16="http://schemas.microsoft.com/office/drawing/2014/main" id="{FFF181EE-4E18-784D-B5A4-CE399ECA464A}"/>
              </a:ext>
            </a:extLst>
          </p:cNvPr>
          <p:cNvSpPr>
            <a:spLocks noGrp="1"/>
          </p:cNvSpPr>
          <p:nvPr>
            <p:ph type="title" idx="2"/>
          </p:nvPr>
        </p:nvSpPr>
        <p:spPr>
          <a:xfrm>
            <a:off x="457200" y="1640216"/>
            <a:ext cx="8229600" cy="1437805"/>
          </a:xfrm>
        </p:spPr>
        <p:txBody>
          <a:bodyPr/>
          <a:lstStyle/>
          <a:p>
            <a:pPr algn="ctr"/>
            <a:r>
              <a:rPr lang="en-US" sz="7200" dirty="0"/>
              <a:t>Bath Bombs </a:t>
            </a:r>
            <a:r>
              <a:rPr lang="en-US" sz="7200"/>
              <a:t>Lesson 3</a:t>
            </a:r>
            <a:endParaRPr lang="en-US" sz="7200" dirty="0"/>
          </a:p>
        </p:txBody>
      </p:sp>
    </p:spTree>
    <p:extLst>
      <p:ext uri="{BB962C8B-B14F-4D97-AF65-F5344CB8AC3E}">
        <p14:creationId xmlns:p14="http://schemas.microsoft.com/office/powerpoint/2010/main" val="1154801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7"/>
          <p:cNvSpPr txBox="1">
            <a:spLocks noGrp="1"/>
          </p:cNvSpPr>
          <p:nvPr>
            <p:ph type="body" idx="1"/>
          </p:nvPr>
        </p:nvSpPr>
        <p:spPr>
          <a:xfrm>
            <a:off x="457200" y="1384225"/>
            <a:ext cx="8229600" cy="14859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sz="2600" dirty="0"/>
              <a:t>Create a data table to list each ingredient you will test.</a:t>
            </a:r>
            <a:endParaRPr sz="2600" dirty="0"/>
          </a:p>
          <a:p>
            <a:pPr marL="457200" lvl="0" indent="-393700" algn="l" rtl="0">
              <a:spcBef>
                <a:spcPts val="0"/>
              </a:spcBef>
              <a:spcAft>
                <a:spcPts val="0"/>
              </a:spcAft>
              <a:buSzPts val="2600"/>
              <a:buChar char="●"/>
            </a:pPr>
            <a:r>
              <a:rPr lang="en" sz="2600" dirty="0"/>
              <a:t>Observe each ingredient with water and record data.</a:t>
            </a:r>
            <a:endParaRPr sz="3000" dirty="0"/>
          </a:p>
        </p:txBody>
      </p:sp>
      <p:sp>
        <p:nvSpPr>
          <p:cNvPr id="135" name="Google Shape;135;p27"/>
          <p:cNvSpPr txBox="1">
            <a:spLocks noGrp="1"/>
          </p:cNvSpPr>
          <p:nvPr>
            <p:ph type="title"/>
          </p:nvPr>
        </p:nvSpPr>
        <p:spPr>
          <a:xfrm>
            <a:off x="457200" y="548650"/>
            <a:ext cx="82296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Conduct an Investigation</a:t>
            </a:r>
            <a:endParaRPr/>
          </a:p>
        </p:txBody>
      </p:sp>
      <p:sp>
        <p:nvSpPr>
          <p:cNvPr id="136" name="Google Shape;136;p27"/>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Slide D</a:t>
            </a:r>
            <a:endParaRPr/>
          </a:p>
        </p:txBody>
      </p:sp>
      <p:sp>
        <p:nvSpPr>
          <p:cNvPr id="138" name="Google Shape;138;p27"/>
          <p:cNvSpPr/>
          <p:nvPr/>
        </p:nvSpPr>
        <p:spPr>
          <a:xfrm>
            <a:off x="506100" y="3275775"/>
            <a:ext cx="8229600" cy="28734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9" name="Google Shape;139;p27"/>
          <p:cNvPicPr preferRelativeResize="0"/>
          <p:nvPr/>
        </p:nvPicPr>
        <p:blipFill rotWithShape="1">
          <a:blip r:embed="rId3">
            <a:alphaModFix/>
          </a:blip>
          <a:srcRect l="2359" t="3133" r="2880" b="3329"/>
          <a:stretch/>
        </p:blipFill>
        <p:spPr>
          <a:xfrm rot="-964200" flipH="1">
            <a:off x="4868050" y="3348951"/>
            <a:ext cx="3562676" cy="2353098"/>
          </a:xfrm>
          <a:prstGeom prst="rect">
            <a:avLst/>
          </a:prstGeom>
          <a:noFill/>
          <a:ln>
            <a:noFill/>
          </a:ln>
          <a:effectLst>
            <a:outerShdw blurRad="57150" dist="19050" dir="5400000" algn="bl" rotWithShape="0">
              <a:srgbClr val="000000">
                <a:alpha val="50000"/>
              </a:srgbClr>
            </a:outerShdw>
          </a:effectLst>
        </p:spPr>
      </p:pic>
      <p:pic>
        <p:nvPicPr>
          <p:cNvPr id="140" name="Google Shape;140;p27"/>
          <p:cNvPicPr preferRelativeResize="0"/>
          <p:nvPr/>
        </p:nvPicPr>
        <p:blipFill rotWithShape="1">
          <a:blip r:embed="rId4">
            <a:alphaModFix/>
          </a:blip>
          <a:srcRect t="99" b="109"/>
          <a:stretch/>
        </p:blipFill>
        <p:spPr>
          <a:xfrm>
            <a:off x="603900" y="3782550"/>
            <a:ext cx="1343025" cy="1485900"/>
          </a:xfrm>
          <a:prstGeom prst="rect">
            <a:avLst/>
          </a:prstGeom>
          <a:noFill/>
          <a:ln>
            <a:noFill/>
          </a:ln>
        </p:spPr>
      </p:pic>
      <p:sp>
        <p:nvSpPr>
          <p:cNvPr id="141" name="Google Shape;141;p27"/>
          <p:cNvSpPr txBox="1"/>
          <p:nvPr/>
        </p:nvSpPr>
        <p:spPr>
          <a:xfrm>
            <a:off x="2104188" y="3720675"/>
            <a:ext cx="2350500" cy="1983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800" dirty="0">
                <a:solidFill>
                  <a:srgbClr val="256C8D"/>
                </a:solidFill>
                <a:latin typeface="Cabin Condensed"/>
                <a:ea typeface="Cabin Condensed"/>
                <a:cs typeface="Cabin Condensed"/>
                <a:sym typeface="Cabin Condensed"/>
              </a:rPr>
              <a:t>Add your data to a new notebook page titled:</a:t>
            </a:r>
            <a:endParaRPr sz="1800" dirty="0">
              <a:solidFill>
                <a:srgbClr val="256C8D"/>
              </a:solidFill>
              <a:latin typeface="Cabin Condensed"/>
              <a:ea typeface="Cabin Condensed"/>
              <a:cs typeface="Cabin Condensed"/>
              <a:sym typeface="Cabin Condensed"/>
            </a:endParaRPr>
          </a:p>
          <a:p>
            <a:pPr marL="0" lvl="0" indent="0" algn="l" rtl="0">
              <a:spcBef>
                <a:spcPts val="1000"/>
              </a:spcBef>
              <a:spcAft>
                <a:spcPts val="0"/>
              </a:spcAft>
              <a:buNone/>
            </a:pPr>
            <a:r>
              <a:rPr lang="en" sz="2400" b="1" dirty="0">
                <a:solidFill>
                  <a:srgbClr val="256C8D"/>
                </a:solidFill>
                <a:latin typeface="Boogaloo"/>
                <a:ea typeface="Boogaloo"/>
                <a:cs typeface="Boogaloo"/>
                <a:sym typeface="Boogaloo"/>
              </a:rPr>
              <a:t>Observations of Bath Bomb Ingredients with Water</a:t>
            </a:r>
            <a:endParaRPr sz="2400" b="1" dirty="0">
              <a:solidFill>
                <a:srgbClr val="256C8D"/>
              </a:solidFill>
              <a:latin typeface="Boogaloo"/>
              <a:ea typeface="Boogaloo"/>
              <a:cs typeface="Boogaloo"/>
              <a:sym typeface="Boogaloo"/>
            </a:endParaRPr>
          </a:p>
          <a:p>
            <a:pPr marL="0" lvl="0" indent="0" algn="l" rtl="0">
              <a:spcBef>
                <a:spcPts val="0"/>
              </a:spcBef>
              <a:spcAft>
                <a:spcPts val="0"/>
              </a:spcAft>
              <a:buNone/>
            </a:pPr>
            <a:endParaRPr sz="1800" dirty="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1800" dirty="0">
              <a:solidFill>
                <a:srgbClr val="256C8D"/>
              </a:solidFill>
              <a:latin typeface="Cabin Condensed"/>
              <a:ea typeface="Cabin Condensed"/>
              <a:cs typeface="Cabin Condensed"/>
              <a:sym typeface="Cabin Condensed"/>
            </a:endParaRPr>
          </a:p>
        </p:txBody>
      </p:sp>
      <p:sp>
        <p:nvSpPr>
          <p:cNvPr id="142" name="Google Shape;142;p27"/>
          <p:cNvSpPr txBox="1"/>
          <p:nvPr/>
        </p:nvSpPr>
        <p:spPr>
          <a:xfrm rot="-997961">
            <a:off x="6310215" y="3011989"/>
            <a:ext cx="1855119" cy="718025"/>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1800" b="1">
                <a:solidFill>
                  <a:srgbClr val="666666"/>
                </a:solidFill>
                <a:latin typeface="Caveat"/>
                <a:ea typeface="Caveat"/>
                <a:cs typeface="Caveat"/>
                <a:sym typeface="Caveat"/>
              </a:rPr>
              <a:t>Observations of bath bomb ingredients</a:t>
            </a:r>
            <a:endParaRPr sz="1800" b="1">
              <a:solidFill>
                <a:srgbClr val="666666"/>
              </a:solidFill>
              <a:latin typeface="Caveat"/>
              <a:ea typeface="Caveat"/>
              <a:cs typeface="Caveat"/>
              <a:sym typeface="Caveat"/>
            </a:endParaRPr>
          </a:p>
        </p:txBody>
      </p:sp>
      <p:sp>
        <p:nvSpPr>
          <p:cNvPr id="143" name="Google Shape;143;p27"/>
          <p:cNvSpPr/>
          <p:nvPr/>
        </p:nvSpPr>
        <p:spPr>
          <a:xfrm rot="-936416">
            <a:off x="7011587" y="4041830"/>
            <a:ext cx="299959" cy="1401021"/>
          </a:xfrm>
          <a:prstGeom prst="rect">
            <a:avLst/>
          </a:prstGeom>
          <a:noFill/>
          <a:ln w="9525" cap="flat" cmpd="sng">
            <a:solidFill>
              <a:srgbClr val="59595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7"/>
          <p:cNvSpPr/>
          <p:nvPr/>
        </p:nvSpPr>
        <p:spPr>
          <a:xfrm rot="-936076">
            <a:off x="7032941" y="4565136"/>
            <a:ext cx="1276116" cy="373476"/>
          </a:xfrm>
          <a:prstGeom prst="rect">
            <a:avLst/>
          </a:prstGeom>
          <a:noFill/>
          <a:ln w="9525" cap="flat" cmpd="sng">
            <a:solidFill>
              <a:srgbClr val="59595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rot="-936076">
            <a:off x="6892267" y="4137745"/>
            <a:ext cx="1276116" cy="221416"/>
          </a:xfrm>
          <a:prstGeom prst="rect">
            <a:avLst/>
          </a:prstGeom>
          <a:noFill/>
          <a:ln w="9525" cap="flat" cmpd="sng">
            <a:solidFill>
              <a:srgbClr val="59595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7"/>
          <p:cNvSpPr/>
          <p:nvPr/>
        </p:nvSpPr>
        <p:spPr>
          <a:xfrm rot="-936076">
            <a:off x="6993606" y="3928330"/>
            <a:ext cx="1276116" cy="1401021"/>
          </a:xfrm>
          <a:prstGeom prst="rect">
            <a:avLst/>
          </a:prstGeom>
          <a:noFill/>
          <a:ln w="9525" cap="flat" cmpd="sng">
            <a:solidFill>
              <a:srgbClr val="59595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7"/>
          <p:cNvSpPr/>
          <p:nvPr/>
        </p:nvSpPr>
        <p:spPr>
          <a:xfrm rot="-936076">
            <a:off x="7084139" y="4757027"/>
            <a:ext cx="1276116" cy="391237"/>
          </a:xfrm>
          <a:prstGeom prst="rect">
            <a:avLst/>
          </a:prstGeom>
          <a:noFill/>
          <a:ln w="9525" cap="flat" cmpd="sng">
            <a:solidFill>
              <a:srgbClr val="59595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7"/>
          <p:cNvSpPr/>
          <p:nvPr/>
        </p:nvSpPr>
        <p:spPr>
          <a:xfrm rot="-936076">
            <a:off x="6993606" y="3928330"/>
            <a:ext cx="1276116" cy="1401021"/>
          </a:xfrm>
          <a:prstGeom prst="rect">
            <a:avLst/>
          </a:prstGeom>
          <a:noFill/>
          <a:ln w="9525" cap="flat" cmpd="sng">
            <a:solidFill>
              <a:srgbClr val="59595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txBox="1"/>
          <p:nvPr/>
        </p:nvSpPr>
        <p:spPr>
          <a:xfrm rot="-377321">
            <a:off x="5391605" y="5263168"/>
            <a:ext cx="2985264" cy="1219330"/>
          </a:xfrm>
          <a:prstGeom prst="rect">
            <a:avLst/>
          </a:prstGeom>
          <a:solidFill>
            <a:srgbClr val="E2EBE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457200" lvl="0" indent="-342900" algn="l" rtl="0">
              <a:spcBef>
                <a:spcPts val="0"/>
              </a:spcBef>
              <a:spcAft>
                <a:spcPts val="0"/>
              </a:spcAft>
              <a:buClr>
                <a:srgbClr val="256C8D"/>
              </a:buClr>
              <a:buSzPts val="1800"/>
              <a:buFont typeface="Cabin Condensed"/>
              <a:buChar char="➔"/>
            </a:pPr>
            <a:r>
              <a:rPr lang="en" sz="1800">
                <a:solidFill>
                  <a:srgbClr val="256C8D"/>
                </a:solidFill>
                <a:latin typeface="Cabin Condensed"/>
                <a:ea typeface="Cabin Condensed"/>
                <a:cs typeface="Cabin Condensed"/>
                <a:sym typeface="Cabin Condensed"/>
              </a:rPr>
              <a:t>Be prepared to share these with the whole class.</a:t>
            </a:r>
            <a:endParaRPr sz="1800">
              <a:solidFill>
                <a:srgbClr val="256C8D"/>
              </a:solidFill>
              <a:latin typeface="Cabin Condensed"/>
              <a:ea typeface="Cabin Condensed"/>
              <a:cs typeface="Cabin Condensed"/>
              <a:sym typeface="Cabin Condensed"/>
            </a:endParaRPr>
          </a:p>
        </p:txBody>
      </p:sp>
    </p:spTree>
    <p:extLst>
      <p:ext uri="{BB962C8B-B14F-4D97-AF65-F5344CB8AC3E}">
        <p14:creationId xmlns:p14="http://schemas.microsoft.com/office/powerpoint/2010/main" val="3571329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53"/>
        <p:cNvGrpSpPr/>
        <p:nvPr/>
      </p:nvGrpSpPr>
      <p:grpSpPr>
        <a:xfrm>
          <a:off x="0" y="0"/>
          <a:ext cx="0" cy="0"/>
          <a:chOff x="0" y="0"/>
          <a:chExt cx="0" cy="0"/>
        </a:xfrm>
      </p:grpSpPr>
      <p:sp>
        <p:nvSpPr>
          <p:cNvPr id="154" name="Google Shape;154;p28"/>
          <p:cNvSpPr/>
          <p:nvPr/>
        </p:nvSpPr>
        <p:spPr>
          <a:xfrm>
            <a:off x="457200" y="1363851"/>
            <a:ext cx="8229600" cy="5341749"/>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8"/>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What did we notice about the ingredients?</a:t>
            </a:r>
            <a:endParaRPr sz="3200">
              <a:solidFill>
                <a:srgbClr val="FFFFFF"/>
              </a:solidFill>
              <a:latin typeface="Boogaloo"/>
              <a:ea typeface="Boogaloo"/>
              <a:cs typeface="Boogaloo"/>
              <a:sym typeface="Boogaloo"/>
            </a:endParaRPr>
          </a:p>
        </p:txBody>
      </p:sp>
      <p:sp>
        <p:nvSpPr>
          <p:cNvPr id="156" name="Google Shape;156;p28"/>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a:solidFill>
                  <a:srgbClr val="256C8D"/>
                </a:solidFill>
                <a:latin typeface="Boogaloo"/>
                <a:ea typeface="Boogaloo"/>
                <a:cs typeface="Boogaloo"/>
                <a:sym typeface="Boogaloo"/>
              </a:rPr>
              <a:t>Slide E </a:t>
            </a:r>
            <a:endParaRPr sz="1800">
              <a:solidFill>
                <a:srgbClr val="256C8D"/>
              </a:solidFill>
              <a:latin typeface="Boogaloo"/>
              <a:ea typeface="Boogaloo"/>
              <a:cs typeface="Boogaloo"/>
              <a:sym typeface="Boogaloo"/>
            </a:endParaRPr>
          </a:p>
        </p:txBody>
      </p:sp>
      <p:sp>
        <p:nvSpPr>
          <p:cNvPr id="157" name="Google Shape;157;p28"/>
          <p:cNvSpPr txBox="1"/>
          <p:nvPr/>
        </p:nvSpPr>
        <p:spPr>
          <a:xfrm>
            <a:off x="1804035" y="1363851"/>
            <a:ext cx="6882766" cy="4327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2000" b="1" dirty="0">
                <a:solidFill>
                  <a:srgbClr val="0B0B0B"/>
                </a:solidFill>
                <a:latin typeface="Cabin"/>
                <a:ea typeface="Cabin"/>
                <a:cs typeface="Cabin"/>
                <a:sym typeface="Cabin"/>
              </a:rPr>
              <a:t>As a whole group, discuss what we observed and the patterns we noticed in the data.</a:t>
            </a:r>
            <a:endParaRPr sz="1800" dirty="0">
              <a:solidFill>
                <a:srgbClr val="0B0B0B"/>
              </a:solidFill>
              <a:latin typeface="Cabin"/>
              <a:ea typeface="Cabin"/>
              <a:cs typeface="Cabin"/>
              <a:sym typeface="Cabin"/>
            </a:endParaRPr>
          </a:p>
          <a:p>
            <a:pPr marL="457200" lvl="0" indent="-381000" algn="l" rtl="0">
              <a:spcBef>
                <a:spcPts val="1000"/>
              </a:spcBef>
              <a:spcAft>
                <a:spcPts val="0"/>
              </a:spcAft>
              <a:buClr>
                <a:srgbClr val="256C8D"/>
              </a:buClr>
              <a:buSzPts val="2400"/>
              <a:buFont typeface="Cabin Condensed"/>
              <a:buChar char="◉"/>
            </a:pPr>
            <a:r>
              <a:rPr lang="en" sz="2400" dirty="0">
                <a:solidFill>
                  <a:srgbClr val="256C8D"/>
                </a:solidFill>
                <a:latin typeface="Cabin Condensed"/>
                <a:ea typeface="Cabin Condensed"/>
                <a:cs typeface="Cabin Condensed"/>
                <a:sym typeface="Cabin Condensed"/>
              </a:rPr>
              <a:t>What did we notice?</a:t>
            </a:r>
          </a:p>
          <a:p>
            <a:pPr marL="457200" lvl="0" indent="-381000" algn="l" rtl="0">
              <a:spcBef>
                <a:spcPts val="1000"/>
              </a:spcBef>
              <a:spcAft>
                <a:spcPts val="0"/>
              </a:spcAft>
              <a:buClr>
                <a:srgbClr val="256C8D"/>
              </a:buClr>
              <a:buSzPts val="2400"/>
              <a:buFont typeface="Cabin Condensed"/>
              <a:buChar char="◉"/>
            </a:pPr>
            <a:endParaRPr sz="2000" dirty="0">
              <a:solidFill>
                <a:srgbClr val="256C8D"/>
              </a:solidFill>
              <a:latin typeface="Cabin Condensed"/>
              <a:ea typeface="Cabin Condensed"/>
              <a:cs typeface="Cabin Condensed"/>
              <a:sym typeface="Cabin Condensed"/>
            </a:endParaRPr>
          </a:p>
          <a:p>
            <a:pPr marL="457200" indent="-381000">
              <a:buClr>
                <a:srgbClr val="256C8D"/>
              </a:buClr>
              <a:buSzPts val="2400"/>
              <a:buFont typeface="Cabin Condensed"/>
              <a:buChar char="◉"/>
            </a:pPr>
            <a:r>
              <a:rPr lang="en-US" sz="2400" dirty="0">
                <a:solidFill>
                  <a:srgbClr val="256C8D"/>
                </a:solidFill>
                <a:latin typeface="Cabin Condensed"/>
                <a:sym typeface="Boogaloo"/>
              </a:rPr>
              <a:t>When you combined the substances with water, what did you observe?</a:t>
            </a:r>
          </a:p>
          <a:p>
            <a:pPr marL="457200" indent="-381000">
              <a:buClr>
                <a:srgbClr val="256C8D"/>
              </a:buClr>
              <a:buSzPts val="2400"/>
              <a:buFont typeface="Cabin Condensed"/>
              <a:buChar char="◉"/>
            </a:pPr>
            <a:endParaRPr lang="en-US" sz="2400" dirty="0">
              <a:solidFill>
                <a:srgbClr val="256C8D"/>
              </a:solidFill>
              <a:latin typeface="Cabin Condensed"/>
              <a:sym typeface="Boogaloo"/>
            </a:endParaRPr>
          </a:p>
          <a:p>
            <a:pPr marL="457200" lvl="0" indent="-381000" algn="l" rtl="0">
              <a:spcBef>
                <a:spcPts val="0"/>
              </a:spcBef>
              <a:spcAft>
                <a:spcPts val="0"/>
              </a:spcAft>
              <a:buClr>
                <a:srgbClr val="256C8D"/>
              </a:buClr>
              <a:buSzPts val="2400"/>
              <a:buFont typeface="Cabin Condensed"/>
              <a:buChar char="◉"/>
            </a:pPr>
            <a:r>
              <a:rPr lang="en" sz="2400" dirty="0">
                <a:solidFill>
                  <a:srgbClr val="256C8D"/>
                </a:solidFill>
                <a:latin typeface="Cabin Condensed"/>
                <a:ea typeface="Cabin Condensed"/>
                <a:cs typeface="Cabin Condensed"/>
                <a:sym typeface="Cabin Condensed"/>
              </a:rPr>
              <a:t>Did we find any evidence that would help us figure out why the bath bomb produced gas bubbles?</a:t>
            </a:r>
          </a:p>
          <a:p>
            <a:pPr marL="457200" lvl="0" indent="-381000" algn="l" rtl="0">
              <a:spcBef>
                <a:spcPts val="0"/>
              </a:spcBef>
              <a:spcAft>
                <a:spcPts val="0"/>
              </a:spcAft>
              <a:buClr>
                <a:srgbClr val="256C8D"/>
              </a:buClr>
              <a:buSzPts val="2400"/>
              <a:buFont typeface="Cabin Condensed"/>
              <a:buChar char="◉"/>
            </a:pPr>
            <a:endParaRPr lang="en-US" sz="2400" dirty="0">
              <a:solidFill>
                <a:srgbClr val="256C8D"/>
              </a:solidFill>
              <a:latin typeface="Cabin Condensed"/>
              <a:sym typeface="Boogaloo"/>
            </a:endParaRPr>
          </a:p>
          <a:p>
            <a:pPr marL="457200" lvl="0" indent="-381000" algn="l" rtl="0">
              <a:spcBef>
                <a:spcPts val="0"/>
              </a:spcBef>
              <a:spcAft>
                <a:spcPts val="0"/>
              </a:spcAft>
              <a:buClr>
                <a:srgbClr val="256C8D"/>
              </a:buClr>
              <a:buSzPts val="2400"/>
              <a:buFont typeface="Cabin Condensed"/>
              <a:buChar char="◉"/>
            </a:pPr>
            <a:r>
              <a:rPr lang="en-US" sz="2400" dirty="0">
                <a:solidFill>
                  <a:srgbClr val="256C8D"/>
                </a:solidFill>
                <a:latin typeface="Cabin Condensed"/>
                <a:sym typeface="Boogaloo"/>
              </a:rPr>
              <a:t>How does that behavior compare with a bath bomb placed in water?</a:t>
            </a:r>
          </a:p>
          <a:p>
            <a:pPr marL="457200" lvl="0" indent="-381000" algn="l" rtl="0">
              <a:spcBef>
                <a:spcPts val="0"/>
              </a:spcBef>
              <a:spcAft>
                <a:spcPts val="0"/>
              </a:spcAft>
              <a:buClr>
                <a:srgbClr val="256C8D"/>
              </a:buClr>
              <a:buSzPts val="2400"/>
              <a:buFont typeface="Cabin Condensed"/>
              <a:buChar char="◉"/>
            </a:pPr>
            <a:endParaRPr lang="en-US" sz="2400" dirty="0">
              <a:solidFill>
                <a:srgbClr val="256C8D"/>
              </a:solidFill>
              <a:latin typeface="Cabin Condensed"/>
              <a:sym typeface="Boogaloo"/>
            </a:endParaRPr>
          </a:p>
          <a:p>
            <a:pPr marL="457200" lvl="0" indent="-381000" algn="l" rtl="0">
              <a:spcBef>
                <a:spcPts val="0"/>
              </a:spcBef>
              <a:spcAft>
                <a:spcPts val="0"/>
              </a:spcAft>
              <a:buClr>
                <a:srgbClr val="256C8D"/>
              </a:buClr>
              <a:buSzPts val="2400"/>
              <a:buFont typeface="Cabin Condensed"/>
              <a:buChar char="◉"/>
            </a:pPr>
            <a:r>
              <a:rPr lang="en-US" sz="2400" dirty="0">
                <a:solidFill>
                  <a:srgbClr val="256C8D"/>
                </a:solidFill>
                <a:latin typeface="Cabin Condensed"/>
                <a:sym typeface="Boogaloo"/>
              </a:rPr>
              <a:t>What should be our next steps?</a:t>
            </a:r>
          </a:p>
          <a:p>
            <a:pPr marL="457200" lvl="0" indent="-381000" algn="l" rtl="0">
              <a:spcBef>
                <a:spcPts val="0"/>
              </a:spcBef>
              <a:spcAft>
                <a:spcPts val="0"/>
              </a:spcAft>
              <a:buClr>
                <a:srgbClr val="256C8D"/>
              </a:buClr>
              <a:buSzPts val="2400"/>
              <a:buFont typeface="Cabin Condensed"/>
              <a:buChar char="◉"/>
            </a:pPr>
            <a:endParaRPr sz="2400" dirty="0">
              <a:solidFill>
                <a:srgbClr val="87A96B"/>
              </a:solidFill>
              <a:latin typeface="Cabin Condensed"/>
              <a:ea typeface="Cabin Condensed"/>
              <a:cs typeface="Cabin Condensed"/>
              <a:sym typeface="Cabin Condensed"/>
            </a:endParaRPr>
          </a:p>
        </p:txBody>
      </p:sp>
      <p:pic>
        <p:nvPicPr>
          <p:cNvPr id="158" name="Google Shape;158;p28"/>
          <p:cNvPicPr preferRelativeResize="0"/>
          <p:nvPr/>
        </p:nvPicPr>
        <p:blipFill rotWithShape="1">
          <a:blip r:embed="rId3">
            <a:alphaModFix/>
          </a:blip>
          <a:srcRect l="3034" r="3034"/>
          <a:stretch/>
        </p:blipFill>
        <p:spPr>
          <a:xfrm>
            <a:off x="661035" y="1508760"/>
            <a:ext cx="939165" cy="10744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p:nvPr/>
        </p:nvSpPr>
        <p:spPr>
          <a:xfrm>
            <a:off x="457200" y="1556475"/>
            <a:ext cx="8229600" cy="49038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7"/>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Arguing from Evidence</a:t>
            </a:r>
            <a:endParaRPr sz="3200">
              <a:solidFill>
                <a:srgbClr val="FFFFFF"/>
              </a:solidFill>
              <a:latin typeface="Boogaloo"/>
              <a:ea typeface="Boogaloo"/>
              <a:cs typeface="Boogaloo"/>
              <a:sym typeface="Boogaloo"/>
            </a:endParaRPr>
          </a:p>
        </p:txBody>
      </p:sp>
      <p:sp>
        <p:nvSpPr>
          <p:cNvPr id="246" name="Google Shape;246;p37"/>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a:solidFill>
                  <a:srgbClr val="256C8D"/>
                </a:solidFill>
                <a:latin typeface="Boogaloo"/>
                <a:ea typeface="Boogaloo"/>
                <a:cs typeface="Boogaloo"/>
                <a:sym typeface="Boogaloo"/>
              </a:rPr>
              <a:t>Slide N </a:t>
            </a:r>
            <a:endParaRPr sz="1800">
              <a:solidFill>
                <a:srgbClr val="256C8D"/>
              </a:solidFill>
              <a:latin typeface="Boogaloo"/>
              <a:ea typeface="Boogaloo"/>
              <a:cs typeface="Boogaloo"/>
              <a:sym typeface="Boogaloo"/>
            </a:endParaRPr>
          </a:p>
        </p:txBody>
      </p:sp>
      <p:pic>
        <p:nvPicPr>
          <p:cNvPr id="247" name="Google Shape;247;p37"/>
          <p:cNvPicPr preferRelativeResize="0"/>
          <p:nvPr/>
        </p:nvPicPr>
        <p:blipFill rotWithShape="1">
          <a:blip r:embed="rId3">
            <a:alphaModFix/>
          </a:blip>
          <a:srcRect l="3034" r="3034"/>
          <a:stretch/>
        </p:blipFill>
        <p:spPr>
          <a:xfrm>
            <a:off x="723350" y="2291775"/>
            <a:ext cx="1486450" cy="1603350"/>
          </a:xfrm>
          <a:prstGeom prst="rect">
            <a:avLst/>
          </a:prstGeom>
          <a:noFill/>
          <a:ln>
            <a:noFill/>
          </a:ln>
        </p:spPr>
      </p:pic>
      <p:sp>
        <p:nvSpPr>
          <p:cNvPr id="248" name="Google Shape;248;p37"/>
          <p:cNvSpPr txBox="1"/>
          <p:nvPr/>
        </p:nvSpPr>
        <p:spPr>
          <a:xfrm>
            <a:off x="2383400" y="1496675"/>
            <a:ext cx="5353200" cy="89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3600">
                <a:solidFill>
                  <a:srgbClr val="256C8D"/>
                </a:solidFill>
                <a:latin typeface="Boogaloo"/>
                <a:ea typeface="Boogaloo"/>
                <a:cs typeface="Boogaloo"/>
                <a:sym typeface="Boogaloo"/>
              </a:rPr>
              <a:t>Whole Group Discussion</a:t>
            </a:r>
            <a:endParaRPr/>
          </a:p>
        </p:txBody>
      </p:sp>
      <p:sp>
        <p:nvSpPr>
          <p:cNvPr id="249" name="Google Shape;249;p37"/>
          <p:cNvSpPr txBox="1"/>
          <p:nvPr/>
        </p:nvSpPr>
        <p:spPr>
          <a:xfrm>
            <a:off x="2843150" y="2291774"/>
            <a:ext cx="4893450" cy="335464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800" dirty="0">
              <a:solidFill>
                <a:srgbClr val="256C8D"/>
              </a:solidFill>
              <a:latin typeface="Cabin Condensed"/>
              <a:ea typeface="Cabin Condensed"/>
              <a:cs typeface="Cabin Condensed"/>
              <a:sym typeface="Cabin Condensed"/>
            </a:endParaRPr>
          </a:p>
          <a:p>
            <a:pPr marL="101600" lvl="0" algn="l" rtl="0">
              <a:spcBef>
                <a:spcPts val="1000"/>
              </a:spcBef>
              <a:spcAft>
                <a:spcPts val="0"/>
              </a:spcAft>
              <a:buClr>
                <a:srgbClr val="256C8D"/>
              </a:buClr>
              <a:buSzPts val="2000"/>
            </a:pPr>
            <a:r>
              <a:rPr lang="en" sz="2800" dirty="0">
                <a:solidFill>
                  <a:srgbClr val="256C8D"/>
                </a:solidFill>
                <a:latin typeface="Cabin Condensed"/>
                <a:ea typeface="Cabin Condensed"/>
                <a:cs typeface="Cabin Condensed"/>
                <a:sym typeface="Cabin Condensed"/>
              </a:rPr>
              <a:t>What claim would you make about the ingredients interacting with water? </a:t>
            </a:r>
            <a:endParaRPr sz="2800" dirty="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2800" dirty="0">
              <a:solidFill>
                <a:srgbClr val="256C8D"/>
              </a:solidFill>
              <a:latin typeface="Cabin Condensed"/>
              <a:ea typeface="Cabin Condensed"/>
              <a:cs typeface="Cabin Condensed"/>
              <a:sym typeface="Cabin Condensed"/>
            </a:endParaRPr>
          </a:p>
          <a:p>
            <a:pPr marL="457200" lvl="2" indent="-355600">
              <a:buClr>
                <a:srgbClr val="256C8D"/>
              </a:buClr>
              <a:buSzPts val="2000"/>
              <a:buFont typeface="Cabin Condensed"/>
              <a:buChar char="●"/>
            </a:pPr>
            <a:r>
              <a:rPr lang="en-US" sz="2800" dirty="0">
                <a:solidFill>
                  <a:srgbClr val="256C8D"/>
                </a:solidFill>
                <a:latin typeface="Cabin Condensed"/>
                <a:ea typeface="Cabin Condensed"/>
                <a:cs typeface="Cabin Condensed"/>
                <a:sym typeface="Cabin Condensed"/>
              </a:rPr>
              <a:t>Do any of the individual ingredients react with water?</a:t>
            </a:r>
          </a:p>
          <a:p>
            <a:pPr marL="457200" lvl="2" indent="-355600">
              <a:buClr>
                <a:srgbClr val="256C8D"/>
              </a:buClr>
              <a:buSzPts val="2000"/>
              <a:buFont typeface="Cabin Condensed"/>
              <a:buChar char="●"/>
            </a:pPr>
            <a:r>
              <a:rPr lang="en-US" sz="2800" dirty="0">
                <a:solidFill>
                  <a:srgbClr val="256C8D"/>
                </a:solidFill>
                <a:latin typeface="Cabin Condensed"/>
                <a:ea typeface="Cabin Condensed"/>
                <a:cs typeface="Cabin Condensed"/>
                <a:sym typeface="Cabin Condensed"/>
              </a:rPr>
              <a:t>What evidence do we have?</a:t>
            </a:r>
            <a:endParaRPr sz="2800" dirty="0">
              <a:solidFill>
                <a:srgbClr val="256C8D"/>
              </a:solidFill>
              <a:latin typeface="Cabin Condensed"/>
              <a:ea typeface="Cabin Condensed"/>
              <a:cs typeface="Cabin Condensed"/>
              <a:sym typeface="Cabin Condensed"/>
            </a:endParaRPr>
          </a:p>
        </p:txBody>
      </p:sp>
    </p:spTree>
    <p:extLst>
      <p:ext uri="{BB962C8B-B14F-4D97-AF65-F5344CB8AC3E}">
        <p14:creationId xmlns:p14="http://schemas.microsoft.com/office/powerpoint/2010/main" val="2062203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BAECA-1DB4-1D46-96D3-C4B84C24ADAB}"/>
              </a:ext>
            </a:extLst>
          </p:cNvPr>
          <p:cNvSpPr>
            <a:spLocks noGrp="1"/>
          </p:cNvSpPr>
          <p:nvPr>
            <p:ph type="ctrTitle"/>
          </p:nvPr>
        </p:nvSpPr>
        <p:spPr>
          <a:xfrm>
            <a:off x="457200" y="2359119"/>
            <a:ext cx="8229600" cy="3148301"/>
          </a:xfrm>
        </p:spPr>
        <p:txBody>
          <a:bodyPr/>
          <a:lstStyle/>
          <a:p>
            <a:pPr>
              <a:buNone/>
            </a:pPr>
            <a:r>
              <a:rPr lang="en-US" sz="4400" u="sng" dirty="0"/>
              <a:t>Investigation Question:</a:t>
            </a:r>
            <a:br>
              <a:rPr lang="en-US" i="1" dirty="0"/>
            </a:br>
            <a:r>
              <a:rPr lang="en-US" i="1" dirty="0"/>
              <a:t>What Combinations of the Substances in a Bath Bomb Produce a Gas?</a:t>
            </a:r>
          </a:p>
        </p:txBody>
      </p:sp>
      <p:sp>
        <p:nvSpPr>
          <p:cNvPr id="4" name="Title 3">
            <a:extLst>
              <a:ext uri="{FF2B5EF4-FFF2-40B4-BE49-F238E27FC236}">
                <a16:creationId xmlns:a16="http://schemas.microsoft.com/office/drawing/2014/main" id="{FFF181EE-4E18-784D-B5A4-CE399ECA464A}"/>
              </a:ext>
            </a:extLst>
          </p:cNvPr>
          <p:cNvSpPr>
            <a:spLocks noGrp="1"/>
          </p:cNvSpPr>
          <p:nvPr>
            <p:ph type="title" idx="2"/>
          </p:nvPr>
        </p:nvSpPr>
        <p:spPr>
          <a:xfrm>
            <a:off x="457200" y="1640216"/>
            <a:ext cx="8229600" cy="1437805"/>
          </a:xfrm>
        </p:spPr>
        <p:txBody>
          <a:bodyPr/>
          <a:lstStyle/>
          <a:p>
            <a:pPr algn="ctr"/>
            <a:r>
              <a:rPr lang="en-US" sz="7200" dirty="0"/>
              <a:t>Bath Bombs Lesson 4</a:t>
            </a:r>
          </a:p>
        </p:txBody>
      </p:sp>
    </p:spTree>
    <p:extLst>
      <p:ext uri="{BB962C8B-B14F-4D97-AF65-F5344CB8AC3E}">
        <p14:creationId xmlns:p14="http://schemas.microsoft.com/office/powerpoint/2010/main" val="4257168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93"/>
        <p:cNvGrpSpPr/>
        <p:nvPr/>
      </p:nvGrpSpPr>
      <p:grpSpPr>
        <a:xfrm>
          <a:off x="0" y="0"/>
          <a:ext cx="0" cy="0"/>
          <a:chOff x="0" y="0"/>
          <a:chExt cx="0" cy="0"/>
        </a:xfrm>
      </p:grpSpPr>
      <p:sp>
        <p:nvSpPr>
          <p:cNvPr id="194" name="Google Shape;194;p32"/>
          <p:cNvSpPr/>
          <p:nvPr/>
        </p:nvSpPr>
        <p:spPr>
          <a:xfrm>
            <a:off x="457200" y="1600200"/>
            <a:ext cx="8229600" cy="38145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2"/>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Making Sense</a:t>
            </a:r>
            <a:endParaRPr sz="3200">
              <a:solidFill>
                <a:srgbClr val="FFFFFF"/>
              </a:solidFill>
              <a:latin typeface="Boogaloo"/>
              <a:ea typeface="Boogaloo"/>
              <a:cs typeface="Boogaloo"/>
              <a:sym typeface="Boogaloo"/>
            </a:endParaRPr>
          </a:p>
        </p:txBody>
      </p:sp>
      <p:sp>
        <p:nvSpPr>
          <p:cNvPr id="196" name="Google Shape;196;p32"/>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a:solidFill>
                  <a:srgbClr val="256C8D"/>
                </a:solidFill>
                <a:latin typeface="Boogaloo"/>
                <a:ea typeface="Boogaloo"/>
                <a:cs typeface="Boogaloo"/>
                <a:sym typeface="Boogaloo"/>
              </a:rPr>
              <a:t>Slide I</a:t>
            </a:r>
            <a:endParaRPr sz="1800">
              <a:solidFill>
                <a:srgbClr val="256C8D"/>
              </a:solidFill>
              <a:latin typeface="Boogaloo"/>
              <a:ea typeface="Boogaloo"/>
              <a:cs typeface="Boogaloo"/>
              <a:sym typeface="Boogaloo"/>
            </a:endParaRPr>
          </a:p>
        </p:txBody>
      </p:sp>
      <p:sp>
        <p:nvSpPr>
          <p:cNvPr id="197" name="Google Shape;197;p32"/>
          <p:cNvSpPr txBox="1"/>
          <p:nvPr/>
        </p:nvSpPr>
        <p:spPr>
          <a:xfrm>
            <a:off x="2317875" y="1813500"/>
            <a:ext cx="6287700" cy="2327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3600" dirty="0">
                <a:solidFill>
                  <a:srgbClr val="256C8D"/>
                </a:solidFill>
                <a:latin typeface="Boogaloo"/>
                <a:ea typeface="Boogaloo"/>
                <a:cs typeface="Boogaloo"/>
                <a:sym typeface="Boogaloo"/>
              </a:rPr>
              <a:t>When you combined the substances with water, what did you observe?</a:t>
            </a:r>
            <a:endParaRPr sz="3600" dirty="0">
              <a:solidFill>
                <a:srgbClr val="256C8D"/>
              </a:solidFill>
              <a:latin typeface="Boogaloo"/>
              <a:ea typeface="Boogaloo"/>
              <a:cs typeface="Boogaloo"/>
              <a:sym typeface="Boogaloo"/>
            </a:endParaRPr>
          </a:p>
          <a:p>
            <a:pPr marL="0" lvl="0" indent="0" algn="l" rtl="0">
              <a:spcBef>
                <a:spcPts val="0"/>
              </a:spcBef>
              <a:spcAft>
                <a:spcPts val="0"/>
              </a:spcAft>
              <a:buNone/>
            </a:pPr>
            <a:endParaRPr sz="3600" dirty="0">
              <a:solidFill>
                <a:srgbClr val="256C8D"/>
              </a:solidFill>
              <a:latin typeface="Boogaloo"/>
              <a:ea typeface="Boogaloo"/>
              <a:cs typeface="Boogaloo"/>
              <a:sym typeface="Boogaloo"/>
            </a:endParaRPr>
          </a:p>
          <a:p>
            <a:pPr marL="0" lvl="0" indent="0" algn="l" rtl="0">
              <a:spcBef>
                <a:spcPts val="0"/>
              </a:spcBef>
              <a:spcAft>
                <a:spcPts val="0"/>
              </a:spcAft>
              <a:buNone/>
            </a:pPr>
            <a:r>
              <a:rPr lang="en" sz="3600" dirty="0">
                <a:solidFill>
                  <a:srgbClr val="256C8D"/>
                </a:solidFill>
                <a:latin typeface="Boogaloo"/>
                <a:ea typeface="Boogaloo"/>
                <a:cs typeface="Boogaloo"/>
                <a:sym typeface="Boogaloo"/>
              </a:rPr>
              <a:t>How does that behavior compare with a bath bomb placed in water?</a:t>
            </a:r>
            <a:endParaRPr sz="3600" dirty="0">
              <a:solidFill>
                <a:srgbClr val="256C8D"/>
              </a:solidFill>
              <a:latin typeface="Boogaloo"/>
              <a:ea typeface="Boogaloo"/>
              <a:cs typeface="Boogaloo"/>
              <a:sym typeface="Boogaloo"/>
            </a:endParaRPr>
          </a:p>
          <a:p>
            <a:pPr marL="0" lvl="0" indent="0" algn="l" rtl="0">
              <a:spcBef>
                <a:spcPts val="0"/>
              </a:spcBef>
              <a:spcAft>
                <a:spcPts val="0"/>
              </a:spcAft>
              <a:buNone/>
            </a:pPr>
            <a:r>
              <a:rPr lang="en" sz="2400" dirty="0">
                <a:solidFill>
                  <a:srgbClr val="256C8D"/>
                </a:solidFill>
                <a:latin typeface="Cabin Condensed"/>
                <a:ea typeface="Cabin Condensed"/>
                <a:cs typeface="Cabin Condensed"/>
                <a:sym typeface="Cabin Condensed"/>
              </a:rPr>
              <a:t> </a:t>
            </a:r>
            <a:endParaRPr sz="2400" dirty="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1800" dirty="0">
              <a:solidFill>
                <a:srgbClr val="256C8D"/>
              </a:solidFill>
              <a:latin typeface="Cabin Condensed"/>
              <a:ea typeface="Cabin Condensed"/>
              <a:cs typeface="Cabin Condensed"/>
              <a:sym typeface="Cabin Condensed"/>
            </a:endParaRPr>
          </a:p>
        </p:txBody>
      </p:sp>
      <p:pic>
        <p:nvPicPr>
          <p:cNvPr id="198" name="Google Shape;198;p32"/>
          <p:cNvPicPr preferRelativeResize="0"/>
          <p:nvPr/>
        </p:nvPicPr>
        <p:blipFill rotWithShape="1">
          <a:blip r:embed="rId3">
            <a:alphaModFix/>
          </a:blip>
          <a:srcRect l="278" r="278"/>
          <a:stretch/>
        </p:blipFill>
        <p:spPr>
          <a:xfrm>
            <a:off x="700678" y="2240863"/>
            <a:ext cx="1371000" cy="147298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7"/>
          <p:cNvSpPr/>
          <p:nvPr/>
        </p:nvSpPr>
        <p:spPr>
          <a:xfrm>
            <a:off x="457200" y="1600200"/>
            <a:ext cx="8229600" cy="5146500"/>
          </a:xfrm>
          <a:prstGeom prst="rect">
            <a:avLst/>
          </a:prstGeom>
          <a:solidFill>
            <a:schemeClr val="lt1"/>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7"/>
          <p:cNvSpPr txBox="1"/>
          <p:nvPr/>
        </p:nvSpPr>
        <p:spPr>
          <a:xfrm>
            <a:off x="3632100" y="1803050"/>
            <a:ext cx="4752000" cy="3508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2200" dirty="0">
                <a:solidFill>
                  <a:srgbClr val="0B0B0B"/>
                </a:solidFill>
                <a:latin typeface="Cabin"/>
                <a:ea typeface="Cabin"/>
                <a:cs typeface="Cabin"/>
                <a:sym typeface="Cabin"/>
              </a:rPr>
              <a:t>There were 8 different ingredients (besides water) in the homemade bath bomb recipes. </a:t>
            </a:r>
            <a:r>
              <a:rPr lang="en" sz="2400" dirty="0">
                <a:solidFill>
                  <a:srgbClr val="256C8D"/>
                </a:solidFill>
                <a:latin typeface="Cabin Condensed"/>
                <a:ea typeface="Cabin Condensed"/>
                <a:cs typeface="Cabin Condensed"/>
                <a:sym typeface="Cabin Condensed"/>
              </a:rPr>
              <a:t>Let’s get ready to test two ingredients at a time in water.</a:t>
            </a:r>
            <a:endParaRPr sz="1800" dirty="0">
              <a:solidFill>
                <a:srgbClr val="0B0B0B"/>
              </a:solidFill>
              <a:latin typeface="Cabin"/>
              <a:ea typeface="Cabin"/>
              <a:cs typeface="Cabin"/>
              <a:sym typeface="Cabin"/>
            </a:endParaRPr>
          </a:p>
          <a:p>
            <a:pPr marL="0" lvl="0" indent="0" algn="l" rtl="0">
              <a:spcBef>
                <a:spcPts val="0"/>
              </a:spcBef>
              <a:spcAft>
                <a:spcPts val="0"/>
              </a:spcAft>
              <a:buNone/>
            </a:pPr>
            <a:endParaRPr sz="2400" dirty="0">
              <a:solidFill>
                <a:srgbClr val="256C8D"/>
              </a:solidFill>
              <a:latin typeface="Cabin Condensed"/>
              <a:ea typeface="Cabin Condensed"/>
              <a:cs typeface="Cabin Condensed"/>
              <a:sym typeface="Cabin Condensed"/>
            </a:endParaRPr>
          </a:p>
          <a:p>
            <a:pPr marL="457200" lvl="0" indent="0" algn="l" rtl="0">
              <a:spcBef>
                <a:spcPts val="1000"/>
              </a:spcBef>
              <a:spcAft>
                <a:spcPts val="0"/>
              </a:spcAft>
              <a:buNone/>
            </a:pPr>
            <a:endParaRPr sz="2400" dirty="0">
              <a:solidFill>
                <a:srgbClr val="256C8D"/>
              </a:solidFill>
              <a:latin typeface="Cabin Condensed"/>
              <a:ea typeface="Cabin Condensed"/>
              <a:cs typeface="Cabin Condensed"/>
              <a:sym typeface="Cabin Condensed"/>
            </a:endParaRPr>
          </a:p>
          <a:p>
            <a:pPr marL="457200" lvl="0" indent="0" algn="l" rtl="0">
              <a:spcBef>
                <a:spcPts val="1000"/>
              </a:spcBef>
              <a:spcAft>
                <a:spcPts val="0"/>
              </a:spcAft>
              <a:buNone/>
            </a:pPr>
            <a:r>
              <a:rPr lang="en" sz="2100" dirty="0">
                <a:solidFill>
                  <a:srgbClr val="256C8D"/>
                </a:solidFill>
                <a:latin typeface="Cabin Condensed"/>
                <a:ea typeface="Cabin Condensed"/>
                <a:cs typeface="Cabin Condensed"/>
                <a:sym typeface="Cabin Condensed"/>
              </a:rPr>
              <a:t> </a:t>
            </a:r>
            <a:endParaRPr sz="2100" dirty="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2100" dirty="0">
              <a:solidFill>
                <a:srgbClr val="87A96B"/>
              </a:solidFill>
              <a:latin typeface="Cabin Condensed"/>
              <a:ea typeface="Cabin Condensed"/>
              <a:cs typeface="Cabin Condensed"/>
              <a:sym typeface="Cabin Condensed"/>
            </a:endParaRPr>
          </a:p>
        </p:txBody>
      </p:sp>
      <p:sp>
        <p:nvSpPr>
          <p:cNvPr id="127" name="Google Shape;127;p27"/>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a:solidFill>
                  <a:srgbClr val="256C8D"/>
                </a:solidFill>
                <a:latin typeface="Boogaloo"/>
                <a:ea typeface="Boogaloo"/>
                <a:cs typeface="Boogaloo"/>
                <a:sym typeface="Boogaloo"/>
              </a:rPr>
              <a:t>Slide D</a:t>
            </a:r>
            <a:endParaRPr sz="1800">
              <a:solidFill>
                <a:srgbClr val="256C8D"/>
              </a:solidFill>
              <a:latin typeface="Boogaloo"/>
              <a:ea typeface="Boogaloo"/>
              <a:cs typeface="Boogaloo"/>
              <a:sym typeface="Boogaloo"/>
            </a:endParaRPr>
          </a:p>
        </p:txBody>
      </p:sp>
      <p:sp>
        <p:nvSpPr>
          <p:cNvPr id="128" name="Google Shape;128;p27"/>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Planning our Investigation</a:t>
            </a:r>
            <a:endParaRPr sz="3200">
              <a:solidFill>
                <a:srgbClr val="FFFFFF"/>
              </a:solidFill>
              <a:latin typeface="Boogaloo"/>
              <a:ea typeface="Boogaloo"/>
              <a:cs typeface="Boogaloo"/>
              <a:sym typeface="Boogaloo"/>
            </a:endParaRPr>
          </a:p>
        </p:txBody>
      </p:sp>
      <p:sp>
        <p:nvSpPr>
          <p:cNvPr id="129" name="Google Shape;129;p27"/>
          <p:cNvSpPr txBox="1"/>
          <p:nvPr/>
        </p:nvSpPr>
        <p:spPr>
          <a:xfrm>
            <a:off x="5234675" y="3326600"/>
            <a:ext cx="3452100" cy="25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i="1" dirty="0"/>
          </a:p>
          <a:p>
            <a:pPr marL="457200" lvl="0" indent="-330200" algn="l" rtl="0">
              <a:spcBef>
                <a:spcPts val="0"/>
              </a:spcBef>
              <a:spcAft>
                <a:spcPts val="0"/>
              </a:spcAft>
              <a:buSzPts val="1600"/>
              <a:buAutoNum type="arabicPeriod"/>
            </a:pPr>
            <a:r>
              <a:rPr lang="en" sz="1600" i="1" dirty="0"/>
              <a:t>Coconut oil</a:t>
            </a:r>
            <a:endParaRPr sz="1600" i="1" dirty="0"/>
          </a:p>
          <a:p>
            <a:pPr marL="457200" lvl="0" indent="-330200" algn="l" rtl="0">
              <a:spcBef>
                <a:spcPts val="0"/>
              </a:spcBef>
              <a:spcAft>
                <a:spcPts val="0"/>
              </a:spcAft>
              <a:buSzPts val="1600"/>
              <a:buAutoNum type="arabicPeriod"/>
            </a:pPr>
            <a:r>
              <a:rPr lang="en" sz="1600" i="1" dirty="0"/>
              <a:t>Epsom salts</a:t>
            </a:r>
            <a:endParaRPr sz="1600" i="1" dirty="0"/>
          </a:p>
          <a:p>
            <a:pPr marL="457200" lvl="0" indent="-330200" algn="l" rtl="0">
              <a:spcBef>
                <a:spcPts val="0"/>
              </a:spcBef>
              <a:spcAft>
                <a:spcPts val="0"/>
              </a:spcAft>
              <a:buSzPts val="1600"/>
              <a:buAutoNum type="arabicPeriod"/>
            </a:pPr>
            <a:r>
              <a:rPr lang="en" sz="1600" i="1" dirty="0">
                <a:solidFill>
                  <a:schemeClr val="dk1"/>
                </a:solidFill>
              </a:rPr>
              <a:t>Sodium bicarbonate</a:t>
            </a:r>
          </a:p>
          <a:p>
            <a:pPr marL="457200" lvl="0" indent="-330200" algn="l" rtl="0">
              <a:spcBef>
                <a:spcPts val="0"/>
              </a:spcBef>
              <a:spcAft>
                <a:spcPts val="0"/>
              </a:spcAft>
              <a:buSzPts val="1600"/>
              <a:buAutoNum type="arabicPeriod"/>
            </a:pPr>
            <a:r>
              <a:rPr lang="en" sz="1600" i="1" dirty="0"/>
              <a:t>Olive oil</a:t>
            </a:r>
            <a:endParaRPr sz="1600" i="1" dirty="0"/>
          </a:p>
          <a:p>
            <a:pPr marL="457200" lvl="0" indent="-330200" algn="l" rtl="0">
              <a:spcBef>
                <a:spcPts val="0"/>
              </a:spcBef>
              <a:spcAft>
                <a:spcPts val="0"/>
              </a:spcAft>
              <a:buSzPts val="1600"/>
              <a:buAutoNum type="arabicPeriod"/>
            </a:pPr>
            <a:r>
              <a:rPr lang="en" sz="1600" i="1" dirty="0"/>
              <a:t>Lemonade mix</a:t>
            </a:r>
            <a:endParaRPr sz="1600" i="1" dirty="0"/>
          </a:p>
          <a:p>
            <a:pPr marL="457200" lvl="0" indent="-330200" algn="l" rtl="0">
              <a:spcBef>
                <a:spcPts val="0"/>
              </a:spcBef>
              <a:spcAft>
                <a:spcPts val="0"/>
              </a:spcAft>
              <a:buSzPts val="1600"/>
              <a:buAutoNum type="arabicPeriod"/>
            </a:pPr>
            <a:r>
              <a:rPr lang="en" sz="1600" i="1" dirty="0"/>
              <a:t>Citric acid</a:t>
            </a:r>
            <a:endParaRPr sz="1600" i="1" dirty="0"/>
          </a:p>
          <a:p>
            <a:pPr marL="457200" lvl="0" indent="-330200" algn="l" rtl="0">
              <a:spcBef>
                <a:spcPts val="0"/>
              </a:spcBef>
              <a:spcAft>
                <a:spcPts val="0"/>
              </a:spcAft>
              <a:buSzPts val="1600"/>
              <a:buAutoNum type="arabicPeriod"/>
            </a:pPr>
            <a:r>
              <a:rPr lang="en" sz="1600" i="1" dirty="0"/>
              <a:t>Sugar</a:t>
            </a:r>
            <a:endParaRPr sz="1600" i="1" dirty="0"/>
          </a:p>
          <a:p>
            <a:pPr marL="457200" lvl="0" indent="-330200" algn="l" rtl="0">
              <a:spcBef>
                <a:spcPts val="0"/>
              </a:spcBef>
              <a:spcAft>
                <a:spcPts val="0"/>
              </a:spcAft>
              <a:buSzPts val="1600"/>
              <a:buAutoNum type="arabicPeriod"/>
            </a:pPr>
            <a:r>
              <a:rPr lang="en" sz="1600" i="1" dirty="0"/>
              <a:t>Starch</a:t>
            </a:r>
            <a:endParaRPr sz="1600" i="1" dirty="0"/>
          </a:p>
          <a:p>
            <a:pPr marL="0" lvl="0" indent="0" algn="l" rtl="0">
              <a:spcBef>
                <a:spcPts val="0"/>
              </a:spcBef>
              <a:spcAft>
                <a:spcPts val="0"/>
              </a:spcAft>
              <a:buNone/>
            </a:pPr>
            <a:endParaRPr sz="1600" i="1" dirty="0"/>
          </a:p>
          <a:p>
            <a:pPr marL="0" lvl="0" indent="0" algn="l" rtl="0">
              <a:spcBef>
                <a:spcPts val="0"/>
              </a:spcBef>
              <a:spcAft>
                <a:spcPts val="0"/>
              </a:spcAft>
              <a:buNone/>
            </a:pPr>
            <a:endParaRPr sz="1600" i="1" dirty="0"/>
          </a:p>
        </p:txBody>
      </p:sp>
      <p:sp>
        <p:nvSpPr>
          <p:cNvPr id="130" name="Google Shape;130;p27"/>
          <p:cNvSpPr txBox="1"/>
          <p:nvPr/>
        </p:nvSpPr>
        <p:spPr>
          <a:xfrm>
            <a:off x="678725" y="3521600"/>
            <a:ext cx="4302600" cy="21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256C8D"/>
                </a:solidFill>
                <a:latin typeface="Boogaloo"/>
                <a:ea typeface="Boogaloo"/>
                <a:cs typeface="Boogaloo"/>
                <a:sym typeface="Boogaloo"/>
              </a:rPr>
              <a:t>Work with your group</a:t>
            </a:r>
            <a:endParaRPr sz="2400">
              <a:solidFill>
                <a:srgbClr val="256C8D"/>
              </a:solidFill>
              <a:latin typeface="Cabin Condensed"/>
              <a:ea typeface="Cabin Condensed"/>
              <a:cs typeface="Cabin Condensed"/>
              <a:sym typeface="Cabin Condensed"/>
            </a:endParaRPr>
          </a:p>
          <a:p>
            <a:pPr marL="457200" lvl="0" indent="-381000" algn="l" rtl="0">
              <a:spcBef>
                <a:spcPts val="100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First figure out how many different possible combinations there will be for us to test.</a:t>
            </a:r>
            <a:endParaRPr sz="2400">
              <a:solidFill>
                <a:srgbClr val="256C8D"/>
              </a:solidFill>
              <a:latin typeface="Cabin Condensed"/>
              <a:ea typeface="Cabin Condensed"/>
              <a:cs typeface="Cabin Condensed"/>
              <a:sym typeface="Cabin Condensed"/>
            </a:endParaRPr>
          </a:p>
          <a:p>
            <a:pPr marL="457200" lvl="0" indent="-381000" algn="l" rtl="0">
              <a:spcBef>
                <a:spcPts val="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Then discuss which combinations you are most interested in testing.</a:t>
            </a:r>
            <a:endParaRPr sz="2400">
              <a:solidFill>
                <a:srgbClr val="256C8D"/>
              </a:solidFill>
              <a:latin typeface="Cabin Condensed"/>
              <a:ea typeface="Cabin Condensed"/>
              <a:cs typeface="Cabin Condensed"/>
              <a:sym typeface="Cabin Condensed"/>
            </a:endParaRPr>
          </a:p>
        </p:txBody>
      </p:sp>
      <p:pic>
        <p:nvPicPr>
          <p:cNvPr id="131" name="Google Shape;131;p27"/>
          <p:cNvPicPr preferRelativeResize="0"/>
          <p:nvPr/>
        </p:nvPicPr>
        <p:blipFill>
          <a:blip r:embed="rId3">
            <a:alphaModFix/>
          </a:blip>
          <a:stretch>
            <a:fillRect/>
          </a:stretch>
        </p:blipFill>
        <p:spPr>
          <a:xfrm>
            <a:off x="1036825" y="1902350"/>
            <a:ext cx="1101600" cy="1323450"/>
          </a:xfrm>
          <a:prstGeom prst="rect">
            <a:avLst/>
          </a:prstGeom>
          <a:noFill/>
          <a:ln>
            <a:noFill/>
          </a:ln>
        </p:spPr>
      </p:pic>
    </p:spTree>
    <p:extLst>
      <p:ext uri="{BB962C8B-B14F-4D97-AF65-F5344CB8AC3E}">
        <p14:creationId xmlns:p14="http://schemas.microsoft.com/office/powerpoint/2010/main" val="3350574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8"/>
          <p:cNvSpPr/>
          <p:nvPr/>
        </p:nvSpPr>
        <p:spPr>
          <a:xfrm>
            <a:off x="457200" y="1543150"/>
            <a:ext cx="8229600" cy="5110800"/>
          </a:xfrm>
          <a:prstGeom prst="rect">
            <a:avLst/>
          </a:prstGeom>
          <a:solidFill>
            <a:schemeClr val="lt1"/>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8"/>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a:solidFill>
                  <a:srgbClr val="256C8D"/>
                </a:solidFill>
                <a:latin typeface="Boogaloo"/>
                <a:ea typeface="Boogaloo"/>
                <a:cs typeface="Boogaloo"/>
                <a:sym typeface="Boogaloo"/>
              </a:rPr>
              <a:t>Slide E</a:t>
            </a:r>
            <a:endParaRPr sz="1800">
              <a:solidFill>
                <a:srgbClr val="256C8D"/>
              </a:solidFill>
              <a:latin typeface="Boogaloo"/>
              <a:ea typeface="Boogaloo"/>
              <a:cs typeface="Boogaloo"/>
              <a:sym typeface="Boogaloo"/>
            </a:endParaRPr>
          </a:p>
        </p:txBody>
      </p:sp>
      <p:sp>
        <p:nvSpPr>
          <p:cNvPr id="138" name="Google Shape;138;p28"/>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Planning our Investigation</a:t>
            </a:r>
            <a:endParaRPr sz="3200">
              <a:solidFill>
                <a:srgbClr val="FFFFFF"/>
              </a:solidFill>
              <a:latin typeface="Boogaloo"/>
              <a:ea typeface="Boogaloo"/>
              <a:cs typeface="Boogaloo"/>
              <a:sym typeface="Boogaloo"/>
            </a:endParaRPr>
          </a:p>
        </p:txBody>
      </p:sp>
      <p:sp>
        <p:nvSpPr>
          <p:cNvPr id="139" name="Google Shape;139;p28"/>
          <p:cNvSpPr txBox="1"/>
          <p:nvPr/>
        </p:nvSpPr>
        <p:spPr>
          <a:xfrm>
            <a:off x="2410025" y="1468000"/>
            <a:ext cx="6273900" cy="130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256C8D"/>
                </a:solidFill>
                <a:latin typeface="Boogaloo"/>
                <a:ea typeface="Boogaloo"/>
                <a:cs typeface="Boogaloo"/>
                <a:sym typeface="Boogaloo"/>
              </a:rPr>
              <a:t>Work with your class</a:t>
            </a:r>
            <a:endParaRPr sz="2400" dirty="0">
              <a:solidFill>
                <a:srgbClr val="256C8D"/>
              </a:solidFill>
              <a:latin typeface="Cabin Condensed"/>
              <a:ea typeface="Cabin Condensed"/>
              <a:cs typeface="Cabin Condensed"/>
              <a:sym typeface="Cabin Condensed"/>
            </a:endParaRPr>
          </a:p>
          <a:p>
            <a:pPr marL="457200" lvl="0" indent="-355600" algn="l" rtl="0">
              <a:spcBef>
                <a:spcPts val="0"/>
              </a:spcBef>
              <a:spcAft>
                <a:spcPts val="0"/>
              </a:spcAft>
              <a:buClr>
                <a:srgbClr val="256C8D"/>
              </a:buClr>
              <a:buSzPts val="2000"/>
              <a:buFont typeface="Cabin Condensed"/>
              <a:buChar char="●"/>
            </a:pPr>
            <a:r>
              <a:rPr lang="en" sz="2000" b="1" dirty="0">
                <a:solidFill>
                  <a:srgbClr val="256C8D"/>
                </a:solidFill>
                <a:latin typeface="Cabin Condensed"/>
                <a:ea typeface="Cabin Condensed"/>
                <a:cs typeface="Cabin Condensed"/>
                <a:sym typeface="Cabin Condensed"/>
              </a:rPr>
              <a:t>Highlight the row assigned to you in your copy of this table.</a:t>
            </a:r>
            <a:endParaRPr sz="2000" b="1" dirty="0">
              <a:solidFill>
                <a:srgbClr val="256C8D"/>
              </a:solidFill>
              <a:latin typeface="Cabin Condensed"/>
              <a:ea typeface="Cabin Condensed"/>
              <a:cs typeface="Cabin Condensed"/>
              <a:sym typeface="Cabin Condensed"/>
            </a:endParaRPr>
          </a:p>
        </p:txBody>
      </p:sp>
      <p:pic>
        <p:nvPicPr>
          <p:cNvPr id="140" name="Google Shape;140;p28"/>
          <p:cNvPicPr preferRelativeResize="0"/>
          <p:nvPr/>
        </p:nvPicPr>
        <p:blipFill rotWithShape="1">
          <a:blip r:embed="rId3">
            <a:alphaModFix/>
          </a:blip>
          <a:srcRect l="3034" r="3034"/>
          <a:stretch/>
        </p:blipFill>
        <p:spPr>
          <a:xfrm>
            <a:off x="752475" y="1676400"/>
            <a:ext cx="1178150" cy="1270813"/>
          </a:xfrm>
          <a:prstGeom prst="rect">
            <a:avLst/>
          </a:prstGeom>
          <a:noFill/>
          <a:ln>
            <a:noFill/>
          </a:ln>
        </p:spPr>
      </p:pic>
      <p:pic>
        <p:nvPicPr>
          <p:cNvPr id="141" name="Google Shape;141;p28"/>
          <p:cNvPicPr preferRelativeResize="0"/>
          <p:nvPr/>
        </p:nvPicPr>
        <p:blipFill>
          <a:blip r:embed="rId4">
            <a:alphaModFix/>
          </a:blip>
          <a:stretch>
            <a:fillRect/>
          </a:stretch>
        </p:blipFill>
        <p:spPr>
          <a:xfrm>
            <a:off x="2000200" y="2970598"/>
            <a:ext cx="6273900" cy="3495628"/>
          </a:xfrm>
          <a:prstGeom prst="rect">
            <a:avLst/>
          </a:prstGeom>
          <a:noFill/>
          <a:ln>
            <a:noFill/>
          </a:ln>
        </p:spPr>
      </p:pic>
    </p:spTree>
    <p:extLst>
      <p:ext uri="{BB962C8B-B14F-4D97-AF65-F5344CB8AC3E}">
        <p14:creationId xmlns:p14="http://schemas.microsoft.com/office/powerpoint/2010/main" val="1583874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Planning our Investigation</a:t>
            </a:r>
            <a:endParaRPr/>
          </a:p>
        </p:txBody>
      </p:sp>
      <p:sp>
        <p:nvSpPr>
          <p:cNvPr id="157" name="Google Shape;157;p30"/>
          <p:cNvSpPr txBox="1">
            <a:spLocks noGrp="1"/>
          </p:cNvSpPr>
          <p:nvPr>
            <p:ph type="subTitle" idx="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t>Slide G</a:t>
            </a:r>
            <a:endParaRPr b="1"/>
          </a:p>
        </p:txBody>
      </p:sp>
      <p:sp>
        <p:nvSpPr>
          <p:cNvPr id="158" name="Google Shape;158;p30"/>
          <p:cNvSpPr/>
          <p:nvPr/>
        </p:nvSpPr>
        <p:spPr>
          <a:xfrm>
            <a:off x="506100" y="1523175"/>
            <a:ext cx="8229600" cy="49953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 name="Google Shape;159;p30"/>
          <p:cNvPicPr preferRelativeResize="0"/>
          <p:nvPr/>
        </p:nvPicPr>
        <p:blipFill rotWithShape="1">
          <a:blip r:embed="rId3">
            <a:alphaModFix/>
          </a:blip>
          <a:srcRect t="99" b="109"/>
          <a:stretch/>
        </p:blipFill>
        <p:spPr>
          <a:xfrm>
            <a:off x="756300" y="1953750"/>
            <a:ext cx="1174800" cy="1299779"/>
          </a:xfrm>
          <a:prstGeom prst="rect">
            <a:avLst/>
          </a:prstGeom>
          <a:noFill/>
          <a:ln>
            <a:noFill/>
          </a:ln>
        </p:spPr>
      </p:pic>
      <p:sp>
        <p:nvSpPr>
          <p:cNvPr id="160" name="Google Shape;160;p30"/>
          <p:cNvSpPr txBox="1"/>
          <p:nvPr/>
        </p:nvSpPr>
        <p:spPr>
          <a:xfrm>
            <a:off x="2232525" y="1923675"/>
            <a:ext cx="3106800" cy="1461600"/>
          </a:xfrm>
          <a:prstGeom prst="rect">
            <a:avLst/>
          </a:prstGeom>
          <a:noFill/>
          <a:ln>
            <a:noFill/>
          </a:ln>
        </p:spPr>
        <p:txBody>
          <a:bodyPr spcFirstLastPara="1" wrap="square" lIns="0" tIns="0" rIns="0" bIns="0" anchor="t" anchorCtr="0">
            <a:noAutofit/>
          </a:bodyPr>
          <a:lstStyle/>
          <a:p>
            <a:pPr marL="457200" lvl="0" indent="-368300" algn="l" rtl="0">
              <a:spcBef>
                <a:spcPts val="0"/>
              </a:spcBef>
              <a:spcAft>
                <a:spcPts val="0"/>
              </a:spcAft>
              <a:buClr>
                <a:srgbClr val="256C8D"/>
              </a:buClr>
              <a:buSzPts val="2200"/>
              <a:buChar char="●"/>
            </a:pPr>
            <a:r>
              <a:rPr lang="en" sz="2200" dirty="0">
                <a:solidFill>
                  <a:srgbClr val="256C8D"/>
                </a:solidFill>
                <a:latin typeface="Cabin Condensed"/>
                <a:ea typeface="Cabin Condensed"/>
                <a:cs typeface="Cabin Condensed"/>
                <a:sym typeface="Cabin Condensed"/>
              </a:rPr>
              <a:t>Find pages 6-7: </a:t>
            </a:r>
            <a:r>
              <a:rPr lang="en" sz="2200" b="1" dirty="0">
                <a:solidFill>
                  <a:srgbClr val="256C8D"/>
                </a:solidFill>
                <a:latin typeface="Boogaloo"/>
                <a:ea typeface="Boogaloo"/>
                <a:cs typeface="Boogaloo"/>
                <a:sym typeface="Boogaloo"/>
              </a:rPr>
              <a:t>Combinations of Bath Bomb Ingredients with Water</a:t>
            </a:r>
            <a:endParaRPr sz="2200" b="1" dirty="0">
              <a:solidFill>
                <a:srgbClr val="256C8D"/>
              </a:solidFill>
              <a:latin typeface="Boogaloo"/>
              <a:ea typeface="Boogaloo"/>
              <a:cs typeface="Boogaloo"/>
              <a:sym typeface="Boogaloo"/>
            </a:endParaRPr>
          </a:p>
          <a:p>
            <a:pPr marL="457200" lvl="0" indent="0" algn="l" rtl="0">
              <a:spcBef>
                <a:spcPts val="0"/>
              </a:spcBef>
              <a:spcAft>
                <a:spcPts val="0"/>
              </a:spcAft>
              <a:buNone/>
            </a:pPr>
            <a:endParaRPr sz="2200" b="1" dirty="0">
              <a:solidFill>
                <a:srgbClr val="256C8D"/>
              </a:solidFill>
              <a:latin typeface="Boogaloo"/>
              <a:ea typeface="Boogaloo"/>
              <a:cs typeface="Boogaloo"/>
              <a:sym typeface="Boogaloo"/>
            </a:endParaRPr>
          </a:p>
          <a:p>
            <a:pPr marL="457200" lvl="0" indent="-368300" algn="l" rtl="0">
              <a:spcBef>
                <a:spcPts val="0"/>
              </a:spcBef>
              <a:spcAft>
                <a:spcPts val="0"/>
              </a:spcAft>
              <a:buClr>
                <a:srgbClr val="256C8D"/>
              </a:buClr>
              <a:buSzPts val="2200"/>
              <a:buFont typeface="Cabin Condensed"/>
              <a:buChar char="●"/>
            </a:pPr>
            <a:r>
              <a:rPr lang="en" sz="2200" dirty="0">
                <a:solidFill>
                  <a:srgbClr val="256C8D"/>
                </a:solidFill>
                <a:latin typeface="Cabin Condensed"/>
                <a:ea typeface="Cabin Condensed"/>
                <a:cs typeface="Cabin Condensed"/>
                <a:sym typeface="Cabin Condensed"/>
              </a:rPr>
              <a:t>Set up a 2 by 6 key describing which combinations you plan to test in each space in your ice cube tray. This key should be identical for everyone in your group.</a:t>
            </a:r>
            <a:r>
              <a:rPr lang="en" sz="2200" u="sng" dirty="0">
                <a:solidFill>
                  <a:srgbClr val="256C8D"/>
                </a:solidFill>
                <a:latin typeface="Cabin Condensed"/>
                <a:ea typeface="Cabin Condensed"/>
                <a:cs typeface="Cabin Condensed"/>
                <a:sym typeface="Cabin Condensed"/>
              </a:rPr>
              <a:t> </a:t>
            </a:r>
            <a:endParaRPr sz="2200" u="sng" dirty="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2400" b="1" dirty="0">
              <a:solidFill>
                <a:srgbClr val="256C8D"/>
              </a:solidFill>
              <a:latin typeface="Boogaloo"/>
              <a:ea typeface="Boogaloo"/>
              <a:cs typeface="Boogaloo"/>
              <a:sym typeface="Boogaloo"/>
            </a:endParaRPr>
          </a:p>
          <a:p>
            <a:pPr marL="0" lvl="0" indent="0" algn="l" rtl="0">
              <a:spcBef>
                <a:spcPts val="0"/>
              </a:spcBef>
              <a:spcAft>
                <a:spcPts val="0"/>
              </a:spcAft>
              <a:buNone/>
            </a:pPr>
            <a:endParaRPr sz="1800" dirty="0">
              <a:solidFill>
                <a:srgbClr val="256C8D"/>
              </a:solidFill>
              <a:latin typeface="Cabin Condensed"/>
              <a:ea typeface="Cabin Condensed"/>
              <a:cs typeface="Cabin Condensed"/>
              <a:sym typeface="Cabin Condensed"/>
            </a:endParaRPr>
          </a:p>
          <a:p>
            <a:pPr marL="0" lvl="0" indent="0" algn="l" rtl="0">
              <a:spcBef>
                <a:spcPts val="1000"/>
              </a:spcBef>
              <a:spcAft>
                <a:spcPts val="0"/>
              </a:spcAft>
              <a:buNone/>
            </a:pPr>
            <a:endParaRPr sz="2400" b="1" dirty="0">
              <a:solidFill>
                <a:srgbClr val="256C8D"/>
              </a:solidFill>
              <a:latin typeface="Boogaloo"/>
              <a:ea typeface="Boogaloo"/>
              <a:cs typeface="Boogaloo"/>
              <a:sym typeface="Boogaloo"/>
            </a:endParaRPr>
          </a:p>
          <a:p>
            <a:pPr marL="0" lvl="0" indent="0" algn="l" rtl="0">
              <a:spcBef>
                <a:spcPts val="0"/>
              </a:spcBef>
              <a:spcAft>
                <a:spcPts val="0"/>
              </a:spcAft>
              <a:buNone/>
            </a:pPr>
            <a:endParaRPr sz="2400" b="1" dirty="0">
              <a:solidFill>
                <a:srgbClr val="256C8D"/>
              </a:solidFill>
              <a:latin typeface="Boogaloo"/>
              <a:ea typeface="Boogaloo"/>
              <a:cs typeface="Boogaloo"/>
              <a:sym typeface="Boogaloo"/>
            </a:endParaRPr>
          </a:p>
          <a:p>
            <a:pPr marL="0" lvl="0" indent="0" algn="l" rtl="0">
              <a:spcBef>
                <a:spcPts val="0"/>
              </a:spcBef>
              <a:spcAft>
                <a:spcPts val="0"/>
              </a:spcAft>
              <a:buNone/>
            </a:pPr>
            <a:endParaRPr sz="1800" dirty="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1800" dirty="0">
              <a:solidFill>
                <a:srgbClr val="256C8D"/>
              </a:solidFill>
              <a:latin typeface="Cabin Condensed"/>
              <a:ea typeface="Cabin Condensed"/>
              <a:cs typeface="Cabin Condensed"/>
              <a:sym typeface="Cabin Condensed"/>
            </a:endParaRPr>
          </a:p>
        </p:txBody>
      </p:sp>
      <p:pic>
        <p:nvPicPr>
          <p:cNvPr id="161" name="Google Shape;161;p30"/>
          <p:cNvPicPr preferRelativeResize="0"/>
          <p:nvPr/>
        </p:nvPicPr>
        <p:blipFill>
          <a:blip r:embed="rId4">
            <a:alphaModFix/>
          </a:blip>
          <a:stretch>
            <a:fillRect/>
          </a:stretch>
        </p:blipFill>
        <p:spPr>
          <a:xfrm>
            <a:off x="867325" y="3544000"/>
            <a:ext cx="911375" cy="1094925"/>
          </a:xfrm>
          <a:prstGeom prst="rect">
            <a:avLst/>
          </a:prstGeom>
          <a:noFill/>
          <a:ln>
            <a:noFill/>
          </a:ln>
        </p:spPr>
      </p:pic>
      <p:pic>
        <p:nvPicPr>
          <p:cNvPr id="162" name="Google Shape;162;p30"/>
          <p:cNvPicPr preferRelativeResize="0"/>
          <p:nvPr/>
        </p:nvPicPr>
        <p:blipFill rotWithShape="1">
          <a:blip r:embed="rId5">
            <a:alphaModFix/>
          </a:blip>
          <a:srcRect l="48959" t="3133" r="2879" b="3329"/>
          <a:stretch/>
        </p:blipFill>
        <p:spPr>
          <a:xfrm rot="-60005" flipH="1">
            <a:off x="5693181" y="2074572"/>
            <a:ext cx="2827793" cy="3689334"/>
          </a:xfrm>
          <a:prstGeom prst="rect">
            <a:avLst/>
          </a:prstGeom>
          <a:noFill/>
          <a:ln>
            <a:noFill/>
          </a:ln>
          <a:effectLst>
            <a:outerShdw blurRad="57150" dist="19050" dir="5400000" algn="bl" rotWithShape="0">
              <a:srgbClr val="000000">
                <a:alpha val="50000"/>
              </a:srgbClr>
            </a:outerShdw>
          </a:effectLst>
        </p:spPr>
      </p:pic>
      <p:sp>
        <p:nvSpPr>
          <p:cNvPr id="163" name="Google Shape;163;p30"/>
          <p:cNvSpPr txBox="1"/>
          <p:nvPr/>
        </p:nvSpPr>
        <p:spPr>
          <a:xfrm rot="-116319">
            <a:off x="5980829" y="2056725"/>
            <a:ext cx="2252489" cy="636626"/>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2000" b="1">
                <a:solidFill>
                  <a:srgbClr val="666666"/>
                </a:solidFill>
                <a:latin typeface="Caveat"/>
                <a:ea typeface="Caveat"/>
                <a:cs typeface="Caveat"/>
                <a:sym typeface="Caveat"/>
              </a:rPr>
              <a:t>Testing Combinations of Bath Bomb Ingredients</a:t>
            </a:r>
            <a:endParaRPr sz="2000" b="1">
              <a:solidFill>
                <a:srgbClr val="666666"/>
              </a:solidFill>
              <a:latin typeface="Caveat"/>
              <a:ea typeface="Caveat"/>
              <a:cs typeface="Caveat"/>
              <a:sym typeface="Caveat"/>
            </a:endParaRPr>
          </a:p>
        </p:txBody>
      </p:sp>
      <p:graphicFrame>
        <p:nvGraphicFramePr>
          <p:cNvPr id="164" name="Google Shape;164;p30"/>
          <p:cNvGraphicFramePr/>
          <p:nvPr/>
        </p:nvGraphicFramePr>
        <p:xfrm>
          <a:off x="5958525" y="3052900"/>
          <a:ext cx="2297100" cy="777180"/>
        </p:xfrm>
        <a:graphic>
          <a:graphicData uri="http://schemas.openxmlformats.org/drawingml/2006/table">
            <a:tbl>
              <a:tblPr>
                <a:noFill/>
              </a:tblPr>
              <a:tblGrid>
                <a:gridCol w="38285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gridCol w="382850">
                  <a:extLst>
                    <a:ext uri="{9D8B030D-6E8A-4147-A177-3AD203B41FA5}">
                      <a16:colId xmlns:a16="http://schemas.microsoft.com/office/drawing/2014/main" val="20004"/>
                    </a:ext>
                  </a:extLst>
                </a:gridCol>
                <a:gridCol w="382850">
                  <a:extLst>
                    <a:ext uri="{9D8B030D-6E8A-4147-A177-3AD203B41FA5}">
                      <a16:colId xmlns:a16="http://schemas.microsoft.com/office/drawing/2014/main" val="20005"/>
                    </a:ext>
                  </a:extLst>
                </a:gridCol>
              </a:tblGrid>
              <a:tr h="356400">
                <a:tc>
                  <a:txBody>
                    <a:bodyPr/>
                    <a:lstStyle/>
                    <a:p>
                      <a:pPr marL="0" lvl="0" indent="0" algn="ctr" rtl="0">
                        <a:spcBef>
                          <a:spcPts val="0"/>
                        </a:spcBef>
                        <a:spcAft>
                          <a:spcPts val="0"/>
                        </a:spcAft>
                        <a:buNone/>
                      </a:pPr>
                      <a:r>
                        <a:rPr lang="en" b="1">
                          <a:solidFill>
                            <a:srgbClr val="999999"/>
                          </a:solidFill>
                        </a:rPr>
                        <a:t>?</a:t>
                      </a:r>
                      <a:endParaRPr b="1">
                        <a:solidFill>
                          <a:srgbClr val="999999"/>
                        </a:solidFill>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b="1">
                          <a:solidFill>
                            <a:srgbClr val="999999"/>
                          </a:solidFill>
                        </a:rPr>
                        <a:t>?</a:t>
                      </a:r>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b="1">
                          <a:solidFill>
                            <a:srgbClr val="999999"/>
                          </a:solidFill>
                        </a:rPr>
                        <a:t>?</a:t>
                      </a:r>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b="1">
                          <a:solidFill>
                            <a:srgbClr val="999999"/>
                          </a:solidFill>
                        </a:rPr>
                        <a:t>?</a:t>
                      </a:r>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b="1">
                          <a:solidFill>
                            <a:srgbClr val="999999"/>
                          </a:solidFill>
                        </a:rPr>
                        <a:t>?</a:t>
                      </a:r>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b="1">
                          <a:solidFill>
                            <a:srgbClr val="999999"/>
                          </a:solidFill>
                        </a:rPr>
                        <a:t>?</a:t>
                      </a:r>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56400">
                <a:tc>
                  <a:txBody>
                    <a:bodyPr/>
                    <a:lstStyle/>
                    <a:p>
                      <a:pPr marL="0" lvl="0" indent="0" algn="ctr" rtl="0">
                        <a:spcBef>
                          <a:spcPts val="0"/>
                        </a:spcBef>
                        <a:spcAft>
                          <a:spcPts val="0"/>
                        </a:spcAft>
                        <a:buNone/>
                      </a:pPr>
                      <a:r>
                        <a:rPr lang="en" b="1">
                          <a:solidFill>
                            <a:srgbClr val="999999"/>
                          </a:solidFill>
                        </a:rPr>
                        <a:t>?</a:t>
                      </a:r>
                      <a:endParaRPr b="1">
                        <a:solidFill>
                          <a:srgbClr val="999999"/>
                        </a:solidFill>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999999"/>
                          </a:solidFill>
                        </a:rPr>
                        <a:t>?</a:t>
                      </a:r>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999999"/>
                          </a:solidFill>
                        </a:rPr>
                        <a:t>?</a:t>
                      </a:r>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999999"/>
                          </a:solidFill>
                        </a:rPr>
                        <a:t>?</a:t>
                      </a:r>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999999"/>
                          </a:solidFill>
                        </a:rPr>
                        <a:t>?</a:t>
                      </a:r>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999999"/>
                          </a:solidFill>
                        </a:rPr>
                        <a:t>?</a:t>
                      </a:r>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65" name="Google Shape;165;p30"/>
          <p:cNvSpPr txBox="1"/>
          <p:nvPr/>
        </p:nvSpPr>
        <p:spPr>
          <a:xfrm>
            <a:off x="6719700" y="2655250"/>
            <a:ext cx="1017300" cy="45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666666"/>
                </a:solidFill>
                <a:latin typeface="Caveat"/>
                <a:ea typeface="Caveat"/>
                <a:cs typeface="Caveat"/>
                <a:sym typeface="Caveat"/>
              </a:rPr>
              <a:t>KEY</a:t>
            </a:r>
            <a:endParaRPr sz="1800" b="1"/>
          </a:p>
        </p:txBody>
      </p:sp>
      <p:pic>
        <p:nvPicPr>
          <p:cNvPr id="166" name="Google Shape;166;p30"/>
          <p:cNvPicPr preferRelativeResize="0"/>
          <p:nvPr/>
        </p:nvPicPr>
        <p:blipFill>
          <a:blip r:embed="rId6">
            <a:alphaModFix/>
          </a:blip>
          <a:stretch>
            <a:fillRect/>
          </a:stretch>
        </p:blipFill>
        <p:spPr>
          <a:xfrm>
            <a:off x="5795405" y="4159150"/>
            <a:ext cx="2623334" cy="1299775"/>
          </a:xfrm>
          <a:prstGeom prst="rect">
            <a:avLst/>
          </a:prstGeom>
          <a:noFill/>
          <a:ln>
            <a:noFill/>
          </a:ln>
        </p:spPr>
      </p:pic>
    </p:spTree>
    <p:extLst>
      <p:ext uri="{BB962C8B-B14F-4D97-AF65-F5344CB8AC3E}">
        <p14:creationId xmlns:p14="http://schemas.microsoft.com/office/powerpoint/2010/main" val="84107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9"/>
          <p:cNvSpPr/>
          <p:nvPr/>
        </p:nvSpPr>
        <p:spPr>
          <a:xfrm>
            <a:off x="457200" y="1543150"/>
            <a:ext cx="8229600" cy="5110800"/>
          </a:xfrm>
          <a:prstGeom prst="rect">
            <a:avLst/>
          </a:prstGeom>
          <a:solidFill>
            <a:schemeClr val="lt1"/>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9"/>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a:solidFill>
                  <a:srgbClr val="256C8D"/>
                </a:solidFill>
                <a:latin typeface="Boogaloo"/>
                <a:ea typeface="Boogaloo"/>
                <a:cs typeface="Boogaloo"/>
                <a:sym typeface="Boogaloo"/>
              </a:rPr>
              <a:t>Slide F</a:t>
            </a:r>
            <a:endParaRPr sz="1800" b="1">
              <a:solidFill>
                <a:srgbClr val="256C8D"/>
              </a:solidFill>
              <a:latin typeface="Boogaloo"/>
              <a:ea typeface="Boogaloo"/>
              <a:cs typeface="Boogaloo"/>
              <a:sym typeface="Boogaloo"/>
            </a:endParaRPr>
          </a:p>
        </p:txBody>
      </p:sp>
      <p:sp>
        <p:nvSpPr>
          <p:cNvPr id="148" name="Google Shape;148;p29"/>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Planning our Investigation</a:t>
            </a:r>
            <a:endParaRPr sz="3200">
              <a:solidFill>
                <a:srgbClr val="FFFFFF"/>
              </a:solidFill>
              <a:latin typeface="Boogaloo"/>
              <a:ea typeface="Boogaloo"/>
              <a:cs typeface="Boogaloo"/>
              <a:sym typeface="Boogaloo"/>
            </a:endParaRPr>
          </a:p>
        </p:txBody>
      </p:sp>
      <p:sp>
        <p:nvSpPr>
          <p:cNvPr id="149" name="Google Shape;149;p29"/>
          <p:cNvSpPr txBox="1"/>
          <p:nvPr/>
        </p:nvSpPr>
        <p:spPr>
          <a:xfrm>
            <a:off x="2096350" y="1544200"/>
            <a:ext cx="6963000" cy="219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256C8D"/>
                </a:solidFill>
                <a:latin typeface="Boogaloo"/>
                <a:ea typeface="Boogaloo"/>
                <a:cs typeface="Boogaloo"/>
                <a:sym typeface="Boogaloo"/>
              </a:rPr>
              <a:t>Work with your group</a:t>
            </a:r>
            <a:endParaRPr sz="2400">
              <a:solidFill>
                <a:srgbClr val="256C8D"/>
              </a:solidFill>
              <a:latin typeface="Cabin Condensed"/>
              <a:ea typeface="Cabin Condensed"/>
              <a:cs typeface="Cabin Condensed"/>
              <a:sym typeface="Cabin Condensed"/>
            </a:endParaRPr>
          </a:p>
          <a:p>
            <a:pPr marL="457200" lvl="0" indent="-355600" algn="l" rtl="0">
              <a:spcBef>
                <a:spcPts val="1000"/>
              </a:spcBef>
              <a:spcAft>
                <a:spcPts val="0"/>
              </a:spcAft>
              <a:buClr>
                <a:srgbClr val="256C8D"/>
              </a:buClr>
              <a:buSzPts val="2000"/>
              <a:buFont typeface="Cabin Condensed"/>
              <a:buChar char="●"/>
            </a:pPr>
            <a:r>
              <a:rPr lang="en" sz="2000" b="1">
                <a:solidFill>
                  <a:srgbClr val="256C8D"/>
                </a:solidFill>
                <a:latin typeface="Cabin Condensed"/>
                <a:ea typeface="Cabin Condensed"/>
                <a:cs typeface="Cabin Condensed"/>
                <a:sym typeface="Cabin Condensed"/>
              </a:rPr>
              <a:t>Discuss which additional combinations you want to test. </a:t>
            </a:r>
            <a:endParaRPr sz="2000" b="1">
              <a:solidFill>
                <a:srgbClr val="256C8D"/>
              </a:solidFill>
              <a:latin typeface="Cabin Condensed"/>
              <a:ea typeface="Cabin Condensed"/>
              <a:cs typeface="Cabin Condensed"/>
              <a:sym typeface="Cabin Condensed"/>
            </a:endParaRPr>
          </a:p>
          <a:p>
            <a:pPr marL="457200" lvl="0" indent="-355600" algn="l" rtl="0">
              <a:spcBef>
                <a:spcPts val="0"/>
              </a:spcBef>
              <a:spcAft>
                <a:spcPts val="0"/>
              </a:spcAft>
              <a:buClr>
                <a:srgbClr val="256C8D"/>
              </a:buClr>
              <a:buSzPts val="2000"/>
              <a:buFont typeface="Cabin Condensed"/>
              <a:buChar char="●"/>
            </a:pPr>
            <a:r>
              <a:rPr lang="en" sz="2000" b="1">
                <a:solidFill>
                  <a:srgbClr val="256C8D"/>
                </a:solidFill>
                <a:latin typeface="Cabin Condensed"/>
                <a:ea typeface="Cabin Condensed"/>
                <a:cs typeface="Cabin Condensed"/>
                <a:sym typeface="Cabin Condensed"/>
              </a:rPr>
              <a:t>Highlight those additional cells in your copy of this table.</a:t>
            </a:r>
            <a:endParaRPr sz="2000" b="1">
              <a:solidFill>
                <a:srgbClr val="256C8D"/>
              </a:solidFill>
              <a:latin typeface="Cabin Condensed"/>
              <a:ea typeface="Cabin Condensed"/>
              <a:cs typeface="Cabin Condensed"/>
              <a:sym typeface="Cabin Condensed"/>
            </a:endParaRPr>
          </a:p>
        </p:txBody>
      </p:sp>
      <p:pic>
        <p:nvPicPr>
          <p:cNvPr id="150" name="Google Shape;150;p29"/>
          <p:cNvPicPr preferRelativeResize="0"/>
          <p:nvPr/>
        </p:nvPicPr>
        <p:blipFill>
          <a:blip r:embed="rId3">
            <a:alphaModFix/>
          </a:blip>
          <a:stretch>
            <a:fillRect/>
          </a:stretch>
        </p:blipFill>
        <p:spPr>
          <a:xfrm>
            <a:off x="867325" y="1791400"/>
            <a:ext cx="911375" cy="1094925"/>
          </a:xfrm>
          <a:prstGeom prst="rect">
            <a:avLst/>
          </a:prstGeom>
          <a:noFill/>
          <a:ln>
            <a:noFill/>
          </a:ln>
        </p:spPr>
      </p:pic>
      <p:pic>
        <p:nvPicPr>
          <p:cNvPr id="151" name="Google Shape;151;p29"/>
          <p:cNvPicPr preferRelativeResize="0"/>
          <p:nvPr/>
        </p:nvPicPr>
        <p:blipFill>
          <a:blip r:embed="rId4">
            <a:alphaModFix/>
          </a:blip>
          <a:stretch>
            <a:fillRect/>
          </a:stretch>
        </p:blipFill>
        <p:spPr>
          <a:xfrm>
            <a:off x="1425050" y="3072750"/>
            <a:ext cx="6849051" cy="3393475"/>
          </a:xfrm>
          <a:prstGeom prst="rect">
            <a:avLst/>
          </a:prstGeom>
          <a:noFill/>
          <a:ln>
            <a:noFill/>
          </a:ln>
        </p:spPr>
      </p:pic>
    </p:spTree>
    <p:extLst>
      <p:ext uri="{BB962C8B-B14F-4D97-AF65-F5344CB8AC3E}">
        <p14:creationId xmlns:p14="http://schemas.microsoft.com/office/powerpoint/2010/main" val="3023752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p:nvPr/>
        </p:nvSpPr>
        <p:spPr>
          <a:xfrm>
            <a:off x="457200" y="1543150"/>
            <a:ext cx="8229600" cy="5110800"/>
          </a:xfrm>
          <a:prstGeom prst="rect">
            <a:avLst/>
          </a:prstGeom>
          <a:solidFill>
            <a:schemeClr val="lt1"/>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3"/>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a:solidFill>
                  <a:srgbClr val="256C8D"/>
                </a:solidFill>
                <a:latin typeface="Boogaloo"/>
                <a:ea typeface="Boogaloo"/>
                <a:cs typeface="Boogaloo"/>
                <a:sym typeface="Boogaloo"/>
              </a:rPr>
              <a:t>Slide J</a:t>
            </a:r>
            <a:endParaRPr sz="1800">
              <a:solidFill>
                <a:srgbClr val="256C8D"/>
              </a:solidFill>
              <a:latin typeface="Boogaloo"/>
              <a:ea typeface="Boogaloo"/>
              <a:cs typeface="Boogaloo"/>
              <a:sym typeface="Boogaloo"/>
            </a:endParaRPr>
          </a:p>
        </p:txBody>
      </p:sp>
      <p:sp>
        <p:nvSpPr>
          <p:cNvPr id="197" name="Google Shape;197;p33"/>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Making Sense of Our Results</a:t>
            </a:r>
            <a:endParaRPr sz="3200">
              <a:solidFill>
                <a:srgbClr val="FFFFFF"/>
              </a:solidFill>
              <a:latin typeface="Boogaloo"/>
              <a:ea typeface="Boogaloo"/>
              <a:cs typeface="Boogaloo"/>
              <a:sym typeface="Boogaloo"/>
            </a:endParaRPr>
          </a:p>
        </p:txBody>
      </p:sp>
      <p:sp>
        <p:nvSpPr>
          <p:cNvPr id="198" name="Google Shape;198;p33"/>
          <p:cNvSpPr txBox="1"/>
          <p:nvPr/>
        </p:nvSpPr>
        <p:spPr>
          <a:xfrm>
            <a:off x="2150100" y="1634825"/>
            <a:ext cx="6536700" cy="219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2000" b="1">
                <a:solidFill>
                  <a:srgbClr val="256C8D"/>
                </a:solidFill>
                <a:latin typeface="Cabin Condensed"/>
                <a:ea typeface="Cabin Condensed"/>
                <a:cs typeface="Cabin Condensed"/>
                <a:sym typeface="Cabin Condensed"/>
              </a:rPr>
              <a:t>If you found combination(s) of ingredients that caused bubbles to appear, add a “Y” to that cell. Then send one person from your group to mark a “Y” in the corresponding cell projected for the class (with marker, post-it, smartboard, etc…).</a:t>
            </a:r>
            <a:endParaRPr sz="2000" b="1">
              <a:solidFill>
                <a:srgbClr val="256C8D"/>
              </a:solidFill>
              <a:latin typeface="Cabin Condensed"/>
              <a:ea typeface="Cabin Condensed"/>
              <a:cs typeface="Cabin Condensed"/>
              <a:sym typeface="Cabin Condensed"/>
            </a:endParaRPr>
          </a:p>
        </p:txBody>
      </p:sp>
      <p:pic>
        <p:nvPicPr>
          <p:cNvPr id="199" name="Google Shape;199;p33"/>
          <p:cNvPicPr preferRelativeResize="0"/>
          <p:nvPr/>
        </p:nvPicPr>
        <p:blipFill rotWithShape="1">
          <a:blip r:embed="rId3">
            <a:alphaModFix/>
          </a:blip>
          <a:srcRect l="3034" r="3034"/>
          <a:stretch/>
        </p:blipFill>
        <p:spPr>
          <a:xfrm>
            <a:off x="752475" y="1676400"/>
            <a:ext cx="1178150" cy="1270813"/>
          </a:xfrm>
          <a:prstGeom prst="rect">
            <a:avLst/>
          </a:prstGeom>
          <a:noFill/>
          <a:ln>
            <a:noFill/>
          </a:ln>
        </p:spPr>
      </p:pic>
      <p:pic>
        <p:nvPicPr>
          <p:cNvPr id="200" name="Google Shape;200;p33"/>
          <p:cNvPicPr preferRelativeResize="0"/>
          <p:nvPr/>
        </p:nvPicPr>
        <p:blipFill>
          <a:blip r:embed="rId4">
            <a:alphaModFix/>
          </a:blip>
          <a:stretch>
            <a:fillRect/>
          </a:stretch>
        </p:blipFill>
        <p:spPr>
          <a:xfrm>
            <a:off x="1425050" y="3072750"/>
            <a:ext cx="6849051" cy="3393475"/>
          </a:xfrm>
          <a:prstGeom prst="rect">
            <a:avLst/>
          </a:prstGeom>
          <a:noFill/>
          <a:ln>
            <a:noFill/>
          </a:ln>
        </p:spPr>
      </p:pic>
    </p:spTree>
    <p:extLst>
      <p:ext uri="{BB962C8B-B14F-4D97-AF65-F5344CB8AC3E}">
        <p14:creationId xmlns:p14="http://schemas.microsoft.com/office/powerpoint/2010/main" val="1655141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97"/>
        <p:cNvGrpSpPr/>
        <p:nvPr/>
      </p:nvGrpSpPr>
      <p:grpSpPr>
        <a:xfrm>
          <a:off x="0" y="0"/>
          <a:ext cx="0" cy="0"/>
          <a:chOff x="0" y="0"/>
          <a:chExt cx="0" cy="0"/>
        </a:xfrm>
      </p:grpSpPr>
      <p:sp>
        <p:nvSpPr>
          <p:cNvPr id="98" name="Google Shape;98;p24"/>
          <p:cNvSpPr/>
          <p:nvPr/>
        </p:nvSpPr>
        <p:spPr>
          <a:xfrm>
            <a:off x="457200" y="1828800"/>
            <a:ext cx="8229600" cy="42108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4"/>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Navigation</a:t>
            </a:r>
            <a:endParaRPr sz="3200">
              <a:solidFill>
                <a:srgbClr val="FFFFFF"/>
              </a:solidFill>
              <a:latin typeface="Boogaloo"/>
              <a:ea typeface="Boogaloo"/>
              <a:cs typeface="Boogaloo"/>
              <a:sym typeface="Boogaloo"/>
            </a:endParaRPr>
          </a:p>
        </p:txBody>
      </p:sp>
      <p:sp>
        <p:nvSpPr>
          <p:cNvPr id="100" name="Google Shape;100;p24"/>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a:solidFill>
                  <a:srgbClr val="256C8D"/>
                </a:solidFill>
                <a:latin typeface="Boogaloo"/>
                <a:ea typeface="Boogaloo"/>
                <a:cs typeface="Boogaloo"/>
                <a:sym typeface="Boogaloo"/>
              </a:rPr>
              <a:t>Slide A </a:t>
            </a:r>
            <a:endParaRPr sz="1800">
              <a:solidFill>
                <a:srgbClr val="256C8D"/>
              </a:solidFill>
              <a:latin typeface="Boogaloo"/>
              <a:ea typeface="Boogaloo"/>
              <a:cs typeface="Boogaloo"/>
              <a:sym typeface="Boogaloo"/>
            </a:endParaRPr>
          </a:p>
        </p:txBody>
      </p:sp>
      <p:sp>
        <p:nvSpPr>
          <p:cNvPr id="101" name="Google Shape;101;p24"/>
          <p:cNvSpPr txBox="1"/>
          <p:nvPr/>
        </p:nvSpPr>
        <p:spPr>
          <a:xfrm>
            <a:off x="2711100" y="1965900"/>
            <a:ext cx="6287700" cy="2327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3600">
                <a:solidFill>
                  <a:srgbClr val="256C8D"/>
                </a:solidFill>
                <a:latin typeface="Boogaloo"/>
                <a:ea typeface="Boogaloo"/>
                <a:cs typeface="Boogaloo"/>
                <a:sym typeface="Boogaloo"/>
              </a:rPr>
              <a:t>Turn and Talk</a:t>
            </a:r>
            <a:endParaRPr sz="3600">
              <a:solidFill>
                <a:srgbClr val="256C8D"/>
              </a:solidFill>
              <a:latin typeface="Boogaloo"/>
              <a:ea typeface="Boogaloo"/>
              <a:cs typeface="Boogaloo"/>
              <a:sym typeface="Boogaloo"/>
            </a:endParaRPr>
          </a:p>
          <a:p>
            <a:pPr marL="0" lvl="0" indent="0" algn="l" rtl="0">
              <a:spcBef>
                <a:spcPts val="1000"/>
              </a:spcBef>
              <a:spcAft>
                <a:spcPts val="0"/>
              </a:spcAft>
              <a:buNone/>
            </a:pPr>
            <a:r>
              <a:rPr lang="en" sz="2400">
                <a:latin typeface="Cabin Condensed"/>
                <a:ea typeface="Cabin Condensed"/>
                <a:cs typeface="Cabin Condensed"/>
                <a:sym typeface="Cabin Condensed"/>
              </a:rPr>
              <a:t>Last class, we investigated one place we thought the </a:t>
            </a:r>
            <a:endParaRPr sz="2400">
              <a:latin typeface="Cabin Condensed"/>
              <a:ea typeface="Cabin Condensed"/>
              <a:cs typeface="Cabin Condensed"/>
              <a:sym typeface="Cabin Condensed"/>
            </a:endParaRPr>
          </a:p>
          <a:p>
            <a:pPr marL="0" lvl="0" indent="0" algn="l" rtl="0">
              <a:spcBef>
                <a:spcPts val="0"/>
              </a:spcBef>
              <a:spcAft>
                <a:spcPts val="0"/>
              </a:spcAft>
              <a:buNone/>
            </a:pPr>
            <a:r>
              <a:rPr lang="en" sz="2400">
                <a:latin typeface="Cabin Condensed"/>
                <a:ea typeface="Cabin Condensed"/>
                <a:cs typeface="Cabin Condensed"/>
                <a:sym typeface="Cabin Condensed"/>
              </a:rPr>
              <a:t>gas bubbles could be coming from.</a:t>
            </a:r>
            <a:endParaRPr sz="2400">
              <a:latin typeface="Cabin Condensed"/>
              <a:ea typeface="Cabin Condensed"/>
              <a:cs typeface="Cabin Condensed"/>
              <a:sym typeface="Cabin Condensed"/>
            </a:endParaRPr>
          </a:p>
          <a:p>
            <a:pPr marL="0" lvl="0" indent="0" algn="l" rtl="0">
              <a:spcBef>
                <a:spcPts val="0"/>
              </a:spcBef>
              <a:spcAft>
                <a:spcPts val="0"/>
              </a:spcAft>
              <a:buNone/>
            </a:pPr>
            <a:endParaRPr sz="1800">
              <a:solidFill>
                <a:srgbClr val="256C8D"/>
              </a:solidFill>
              <a:latin typeface="Cabin Condensed"/>
              <a:ea typeface="Cabin Condensed"/>
              <a:cs typeface="Cabin Condensed"/>
              <a:sym typeface="Cabin Condensed"/>
            </a:endParaRPr>
          </a:p>
        </p:txBody>
      </p:sp>
      <p:pic>
        <p:nvPicPr>
          <p:cNvPr id="102" name="Google Shape;102;p24"/>
          <p:cNvPicPr preferRelativeResize="0"/>
          <p:nvPr/>
        </p:nvPicPr>
        <p:blipFill rotWithShape="1">
          <a:blip r:embed="rId3">
            <a:alphaModFix/>
          </a:blip>
          <a:srcRect l="228" r="238"/>
          <a:stretch/>
        </p:blipFill>
        <p:spPr>
          <a:xfrm>
            <a:off x="691700" y="2000400"/>
            <a:ext cx="1638400" cy="1360553"/>
          </a:xfrm>
          <a:prstGeom prst="rect">
            <a:avLst/>
          </a:prstGeom>
          <a:noFill/>
          <a:ln>
            <a:noFill/>
          </a:ln>
        </p:spPr>
      </p:pic>
      <p:sp>
        <p:nvSpPr>
          <p:cNvPr id="103" name="Google Shape;103;p24"/>
          <p:cNvSpPr txBox="1"/>
          <p:nvPr/>
        </p:nvSpPr>
        <p:spPr>
          <a:xfrm>
            <a:off x="1588700" y="3860600"/>
            <a:ext cx="6287700" cy="1738800"/>
          </a:xfrm>
          <a:prstGeom prst="rect">
            <a:avLst/>
          </a:prstGeom>
          <a:noFill/>
          <a:ln>
            <a:noFill/>
          </a:ln>
        </p:spPr>
        <p:txBody>
          <a:bodyPr spcFirstLastPara="1" wrap="square" lIns="0" tIns="0" rIns="0" bIns="0" anchor="t" anchorCtr="0">
            <a:noAutofit/>
          </a:bodyPr>
          <a:lstStyle/>
          <a:p>
            <a:pPr marL="457200" lvl="0" indent="-419100" algn="l" rtl="0">
              <a:spcBef>
                <a:spcPts val="0"/>
              </a:spcBef>
              <a:spcAft>
                <a:spcPts val="0"/>
              </a:spcAft>
              <a:buClr>
                <a:srgbClr val="256C8D"/>
              </a:buClr>
              <a:buSzPts val="3000"/>
              <a:buFont typeface="Cabin Condensed"/>
              <a:buChar char="●"/>
            </a:pPr>
            <a:r>
              <a:rPr lang="en" sz="3000">
                <a:solidFill>
                  <a:srgbClr val="256C8D"/>
                </a:solidFill>
                <a:latin typeface="Cabin Condensed"/>
                <a:ea typeface="Cabin Condensed"/>
                <a:cs typeface="Cabin Condensed"/>
                <a:sym typeface="Cabin Condensed"/>
              </a:rPr>
              <a:t>What did we figure out?</a:t>
            </a:r>
            <a:endParaRPr sz="3000">
              <a:solidFill>
                <a:srgbClr val="256C8D"/>
              </a:solidFill>
              <a:latin typeface="Cabin Condensed"/>
              <a:ea typeface="Cabin Condensed"/>
              <a:cs typeface="Cabin Condensed"/>
              <a:sym typeface="Cabin Condensed"/>
            </a:endParaRPr>
          </a:p>
          <a:p>
            <a:pPr marL="457200" lvl="0" indent="0" algn="l" rtl="0">
              <a:spcBef>
                <a:spcPts val="1000"/>
              </a:spcBef>
              <a:spcAft>
                <a:spcPts val="0"/>
              </a:spcAft>
              <a:buNone/>
            </a:pPr>
            <a:endParaRPr sz="3000">
              <a:solidFill>
                <a:srgbClr val="256C8D"/>
              </a:solidFill>
              <a:latin typeface="Cabin Condensed"/>
              <a:ea typeface="Cabin Condensed"/>
              <a:cs typeface="Cabin Condensed"/>
              <a:sym typeface="Cabin Condensed"/>
            </a:endParaRPr>
          </a:p>
          <a:p>
            <a:pPr marL="457200" lvl="0" indent="-419100" algn="l" rtl="0">
              <a:spcBef>
                <a:spcPts val="0"/>
              </a:spcBef>
              <a:spcAft>
                <a:spcPts val="0"/>
              </a:spcAft>
              <a:buClr>
                <a:srgbClr val="256C8D"/>
              </a:buClr>
              <a:buSzPts val="3000"/>
              <a:buFont typeface="Cabin Condensed"/>
              <a:buChar char="●"/>
            </a:pPr>
            <a:r>
              <a:rPr lang="en" sz="3000">
                <a:solidFill>
                  <a:srgbClr val="256C8D"/>
                </a:solidFill>
                <a:latin typeface="Cabin Condensed"/>
                <a:ea typeface="Cabin Condensed"/>
                <a:cs typeface="Cabin Condensed"/>
                <a:sym typeface="Cabin Condensed"/>
              </a:rPr>
              <a:t>What did we decide to do next?</a:t>
            </a:r>
            <a:endParaRPr sz="300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1800">
              <a:solidFill>
                <a:srgbClr val="256C8D"/>
              </a:solidFill>
              <a:latin typeface="Cabin Condensed"/>
              <a:ea typeface="Cabin Condensed"/>
              <a:cs typeface="Cabin Condensed"/>
              <a:sym typeface="Cabin Condense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4"/>
          <p:cNvSpPr/>
          <p:nvPr/>
        </p:nvSpPr>
        <p:spPr>
          <a:xfrm>
            <a:off x="457200" y="1828800"/>
            <a:ext cx="8229600" cy="40041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4"/>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Navigation</a:t>
            </a:r>
            <a:endParaRPr sz="3200">
              <a:solidFill>
                <a:srgbClr val="FFFFFF"/>
              </a:solidFill>
              <a:latin typeface="Boogaloo"/>
              <a:ea typeface="Boogaloo"/>
              <a:cs typeface="Boogaloo"/>
              <a:sym typeface="Boogaloo"/>
            </a:endParaRPr>
          </a:p>
        </p:txBody>
      </p:sp>
      <p:sp>
        <p:nvSpPr>
          <p:cNvPr id="207" name="Google Shape;207;p34"/>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a:solidFill>
                  <a:srgbClr val="256C8D"/>
                </a:solidFill>
                <a:latin typeface="Boogaloo"/>
                <a:ea typeface="Boogaloo"/>
                <a:cs typeface="Boogaloo"/>
                <a:sym typeface="Boogaloo"/>
              </a:rPr>
              <a:t>Slide K </a:t>
            </a:r>
            <a:endParaRPr sz="1800">
              <a:solidFill>
                <a:srgbClr val="256C8D"/>
              </a:solidFill>
              <a:latin typeface="Boogaloo"/>
              <a:ea typeface="Boogaloo"/>
              <a:cs typeface="Boogaloo"/>
              <a:sym typeface="Boogaloo"/>
            </a:endParaRPr>
          </a:p>
        </p:txBody>
      </p:sp>
      <p:sp>
        <p:nvSpPr>
          <p:cNvPr id="208" name="Google Shape;208;p34"/>
          <p:cNvSpPr txBox="1"/>
          <p:nvPr/>
        </p:nvSpPr>
        <p:spPr>
          <a:xfrm>
            <a:off x="2711100" y="1965900"/>
            <a:ext cx="5165400" cy="2327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3600">
                <a:solidFill>
                  <a:srgbClr val="256C8D"/>
                </a:solidFill>
                <a:latin typeface="Boogaloo"/>
                <a:ea typeface="Boogaloo"/>
                <a:cs typeface="Boogaloo"/>
                <a:sym typeface="Boogaloo"/>
              </a:rPr>
              <a:t>Turn and Talk</a:t>
            </a:r>
            <a:endParaRPr sz="3600">
              <a:solidFill>
                <a:srgbClr val="256C8D"/>
              </a:solidFill>
              <a:latin typeface="Boogaloo"/>
              <a:ea typeface="Boogaloo"/>
              <a:cs typeface="Boogaloo"/>
              <a:sym typeface="Boogaloo"/>
            </a:endParaRPr>
          </a:p>
          <a:p>
            <a:pPr marL="457200" lvl="0" indent="-381000" algn="l" rtl="0">
              <a:spcBef>
                <a:spcPts val="100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Why do you think these particular combinations caused bubbles to appear?</a:t>
            </a:r>
            <a:endParaRPr sz="2400">
              <a:solidFill>
                <a:srgbClr val="256C8D"/>
              </a:solidFill>
              <a:latin typeface="Cabin Condensed"/>
              <a:ea typeface="Cabin Condensed"/>
              <a:cs typeface="Cabin Condensed"/>
              <a:sym typeface="Cabin Condensed"/>
            </a:endParaRPr>
          </a:p>
          <a:p>
            <a:pPr marL="457200" lvl="0" indent="0" algn="l" rtl="0">
              <a:spcBef>
                <a:spcPts val="0"/>
              </a:spcBef>
              <a:spcAft>
                <a:spcPts val="0"/>
              </a:spcAft>
              <a:buNone/>
            </a:pPr>
            <a:endParaRPr sz="2400">
              <a:solidFill>
                <a:srgbClr val="256C8D"/>
              </a:solidFill>
              <a:latin typeface="Cabin Condensed"/>
              <a:ea typeface="Cabin Condensed"/>
              <a:cs typeface="Cabin Condensed"/>
              <a:sym typeface="Cabin Condensed"/>
            </a:endParaRPr>
          </a:p>
          <a:p>
            <a:pPr marL="457200" lvl="0" indent="-381000" algn="l" rtl="0">
              <a:spcBef>
                <a:spcPts val="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The lemonade mix contains more than one substance. Do you have any predictions about the substances you might find in the ingredient label of the two lemonade mixtures?</a:t>
            </a:r>
            <a:endParaRPr sz="2400">
              <a:solidFill>
                <a:srgbClr val="256C8D"/>
              </a:solidFill>
              <a:latin typeface="Cabin Condensed"/>
              <a:ea typeface="Cabin Condensed"/>
              <a:cs typeface="Cabin Condensed"/>
              <a:sym typeface="Cabin Condensed"/>
            </a:endParaRPr>
          </a:p>
        </p:txBody>
      </p:sp>
      <p:pic>
        <p:nvPicPr>
          <p:cNvPr id="209" name="Google Shape;209;p34"/>
          <p:cNvPicPr preferRelativeResize="0"/>
          <p:nvPr/>
        </p:nvPicPr>
        <p:blipFill rotWithShape="1">
          <a:blip r:embed="rId3">
            <a:alphaModFix/>
          </a:blip>
          <a:srcRect l="228" r="238"/>
          <a:stretch/>
        </p:blipFill>
        <p:spPr>
          <a:xfrm>
            <a:off x="691700" y="2000400"/>
            <a:ext cx="1638400" cy="1360553"/>
          </a:xfrm>
          <a:prstGeom prst="rect">
            <a:avLst/>
          </a:prstGeom>
          <a:noFill/>
          <a:ln>
            <a:noFill/>
          </a:ln>
        </p:spPr>
      </p:pic>
    </p:spTree>
    <p:extLst>
      <p:ext uri="{BB962C8B-B14F-4D97-AF65-F5344CB8AC3E}">
        <p14:creationId xmlns:p14="http://schemas.microsoft.com/office/powerpoint/2010/main" val="337470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5"/>
          <p:cNvSpPr/>
          <p:nvPr/>
        </p:nvSpPr>
        <p:spPr>
          <a:xfrm>
            <a:off x="457200" y="548650"/>
            <a:ext cx="3165600" cy="11442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Analyzing Lemonade </a:t>
            </a:r>
            <a:endParaRPr sz="3200">
              <a:solidFill>
                <a:srgbClr val="FFFFFF"/>
              </a:solidFill>
              <a:latin typeface="Boogaloo"/>
              <a:ea typeface="Boogaloo"/>
              <a:cs typeface="Boogaloo"/>
              <a:sym typeface="Boogaloo"/>
            </a:endParaRPr>
          </a:p>
          <a:p>
            <a:pPr marL="0" lvl="0" indent="0" algn="l" rtl="0">
              <a:spcBef>
                <a:spcPts val="0"/>
              </a:spcBef>
              <a:spcAft>
                <a:spcPts val="0"/>
              </a:spcAft>
              <a:buNone/>
            </a:pPr>
            <a:r>
              <a:rPr lang="en" sz="3200">
                <a:solidFill>
                  <a:srgbClr val="FFFFFF"/>
                </a:solidFill>
                <a:latin typeface="Boogaloo"/>
                <a:ea typeface="Boogaloo"/>
                <a:cs typeface="Boogaloo"/>
                <a:sym typeface="Boogaloo"/>
              </a:rPr>
              <a:t>Mix Labels</a:t>
            </a:r>
            <a:endParaRPr sz="3200">
              <a:solidFill>
                <a:srgbClr val="FFFFFF"/>
              </a:solidFill>
              <a:latin typeface="Boogaloo"/>
              <a:ea typeface="Boogaloo"/>
              <a:cs typeface="Boogaloo"/>
              <a:sym typeface="Boogaloo"/>
            </a:endParaRPr>
          </a:p>
        </p:txBody>
      </p:sp>
      <p:sp>
        <p:nvSpPr>
          <p:cNvPr id="215" name="Google Shape;215;p35"/>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a:solidFill>
                  <a:srgbClr val="256C8D"/>
                </a:solidFill>
                <a:latin typeface="Boogaloo"/>
                <a:ea typeface="Boogaloo"/>
                <a:cs typeface="Boogaloo"/>
                <a:sym typeface="Boogaloo"/>
              </a:rPr>
              <a:t>Slide L </a:t>
            </a:r>
            <a:endParaRPr sz="1800">
              <a:solidFill>
                <a:srgbClr val="256C8D"/>
              </a:solidFill>
              <a:latin typeface="Boogaloo"/>
              <a:ea typeface="Boogaloo"/>
              <a:cs typeface="Boogaloo"/>
              <a:sym typeface="Boogaloo"/>
            </a:endParaRPr>
          </a:p>
        </p:txBody>
      </p:sp>
      <p:pic>
        <p:nvPicPr>
          <p:cNvPr id="216" name="Google Shape;216;p35"/>
          <p:cNvPicPr preferRelativeResize="0"/>
          <p:nvPr/>
        </p:nvPicPr>
        <p:blipFill rotWithShape="1">
          <a:blip r:embed="rId3">
            <a:alphaModFix/>
          </a:blip>
          <a:srcRect l="4481" r="6952"/>
          <a:stretch/>
        </p:blipFill>
        <p:spPr>
          <a:xfrm>
            <a:off x="4055589" y="2487281"/>
            <a:ext cx="5016522" cy="4096147"/>
          </a:xfrm>
          <a:prstGeom prst="rect">
            <a:avLst/>
          </a:prstGeom>
          <a:noFill/>
          <a:ln>
            <a:noFill/>
          </a:ln>
        </p:spPr>
      </p:pic>
      <p:sp>
        <p:nvSpPr>
          <p:cNvPr id="218" name="Google Shape;218;p35"/>
          <p:cNvSpPr txBox="1"/>
          <p:nvPr/>
        </p:nvSpPr>
        <p:spPr>
          <a:xfrm>
            <a:off x="870052" y="2062781"/>
            <a:ext cx="3719100" cy="4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Boogaloo"/>
                <a:ea typeface="Boogaloo"/>
                <a:cs typeface="Boogaloo"/>
                <a:sym typeface="Boogaloo"/>
              </a:rPr>
              <a:t>Lemonade Mix Label</a:t>
            </a:r>
            <a:endParaRPr sz="2000" dirty="0">
              <a:latin typeface="Boogaloo"/>
              <a:ea typeface="Boogaloo"/>
              <a:cs typeface="Boogaloo"/>
              <a:sym typeface="Boogaloo"/>
            </a:endParaRPr>
          </a:p>
        </p:txBody>
      </p:sp>
      <p:sp>
        <p:nvSpPr>
          <p:cNvPr id="220" name="Google Shape;220;p35"/>
          <p:cNvSpPr txBox="1"/>
          <p:nvPr/>
        </p:nvSpPr>
        <p:spPr>
          <a:xfrm>
            <a:off x="4175250" y="312175"/>
            <a:ext cx="4777200" cy="2064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3600">
                <a:solidFill>
                  <a:srgbClr val="256C8D"/>
                </a:solidFill>
                <a:latin typeface="Boogaloo"/>
                <a:ea typeface="Boogaloo"/>
                <a:cs typeface="Boogaloo"/>
                <a:sym typeface="Boogaloo"/>
              </a:rPr>
              <a:t>On your own</a:t>
            </a:r>
            <a:endParaRPr sz="3600">
              <a:solidFill>
                <a:srgbClr val="256C8D"/>
              </a:solidFill>
              <a:latin typeface="Boogaloo"/>
              <a:ea typeface="Boogaloo"/>
              <a:cs typeface="Boogaloo"/>
              <a:sym typeface="Boogaloo"/>
            </a:endParaRPr>
          </a:p>
          <a:p>
            <a:pPr marL="457200" lvl="0" indent="-355600" algn="l" rtl="0">
              <a:spcBef>
                <a:spcPts val="1000"/>
              </a:spcBef>
              <a:spcAft>
                <a:spcPts val="0"/>
              </a:spcAft>
              <a:buClr>
                <a:srgbClr val="256C8D"/>
              </a:buClr>
              <a:buSzPts val="2000"/>
              <a:buFont typeface="Cabin Condensed"/>
              <a:buChar char="●"/>
            </a:pPr>
            <a:r>
              <a:rPr lang="en" sz="2000">
                <a:solidFill>
                  <a:srgbClr val="256C8D"/>
                </a:solidFill>
                <a:latin typeface="Cabin Condensed"/>
                <a:ea typeface="Cabin Condensed"/>
                <a:cs typeface="Cabin Condensed"/>
                <a:sym typeface="Cabin Condensed"/>
              </a:rPr>
              <a:t>What patterns do you notice between the substances listed in the ingredients in these mixes and the substances that resulted in bubbles appearing?</a:t>
            </a:r>
            <a:endParaRPr sz="2000">
              <a:solidFill>
                <a:srgbClr val="256C8D"/>
              </a:solidFill>
              <a:latin typeface="Cabin Condensed"/>
              <a:ea typeface="Cabin Condensed"/>
              <a:cs typeface="Cabin Condensed"/>
              <a:sym typeface="Cabin Condensed"/>
            </a:endParaRPr>
          </a:p>
        </p:txBody>
      </p:sp>
      <p:pic>
        <p:nvPicPr>
          <p:cNvPr id="9" name="Google Shape;217;p35">
            <a:extLst>
              <a:ext uri="{FF2B5EF4-FFF2-40B4-BE49-F238E27FC236}">
                <a16:creationId xmlns:a16="http://schemas.microsoft.com/office/drawing/2014/main" id="{74C83E4E-4DF6-4E4F-8C28-E2E492CFDB2B}"/>
              </a:ext>
            </a:extLst>
          </p:cNvPr>
          <p:cNvPicPr preferRelativeResize="0"/>
          <p:nvPr/>
        </p:nvPicPr>
        <p:blipFill rotWithShape="1">
          <a:blip r:embed="rId4">
            <a:alphaModFix/>
          </a:blip>
          <a:srcRect t="4757" r="4552" b="6809"/>
          <a:stretch/>
        </p:blipFill>
        <p:spPr>
          <a:xfrm>
            <a:off x="97315" y="2649102"/>
            <a:ext cx="3885370" cy="3716022"/>
          </a:xfrm>
          <a:prstGeom prst="rect">
            <a:avLst/>
          </a:prstGeom>
          <a:noFill/>
          <a:ln>
            <a:noFill/>
          </a:ln>
        </p:spPr>
      </p:pic>
    </p:spTree>
    <p:extLst>
      <p:ext uri="{BB962C8B-B14F-4D97-AF65-F5344CB8AC3E}">
        <p14:creationId xmlns:p14="http://schemas.microsoft.com/office/powerpoint/2010/main" val="3802092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p:nvPr/>
        </p:nvSpPr>
        <p:spPr>
          <a:xfrm>
            <a:off x="457200" y="1556475"/>
            <a:ext cx="8229600" cy="49038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7"/>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Arguing from Evidence</a:t>
            </a:r>
            <a:endParaRPr sz="3200">
              <a:solidFill>
                <a:srgbClr val="FFFFFF"/>
              </a:solidFill>
              <a:latin typeface="Boogaloo"/>
              <a:ea typeface="Boogaloo"/>
              <a:cs typeface="Boogaloo"/>
              <a:sym typeface="Boogaloo"/>
            </a:endParaRPr>
          </a:p>
        </p:txBody>
      </p:sp>
      <p:sp>
        <p:nvSpPr>
          <p:cNvPr id="246" name="Google Shape;246;p37"/>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a:solidFill>
                  <a:srgbClr val="256C8D"/>
                </a:solidFill>
                <a:latin typeface="Boogaloo"/>
                <a:ea typeface="Boogaloo"/>
                <a:cs typeface="Boogaloo"/>
                <a:sym typeface="Boogaloo"/>
              </a:rPr>
              <a:t>Slide N </a:t>
            </a:r>
            <a:endParaRPr sz="1800">
              <a:solidFill>
                <a:srgbClr val="256C8D"/>
              </a:solidFill>
              <a:latin typeface="Boogaloo"/>
              <a:ea typeface="Boogaloo"/>
              <a:cs typeface="Boogaloo"/>
              <a:sym typeface="Boogaloo"/>
            </a:endParaRPr>
          </a:p>
        </p:txBody>
      </p:sp>
      <p:pic>
        <p:nvPicPr>
          <p:cNvPr id="247" name="Google Shape;247;p37"/>
          <p:cNvPicPr preferRelativeResize="0"/>
          <p:nvPr/>
        </p:nvPicPr>
        <p:blipFill rotWithShape="1">
          <a:blip r:embed="rId3">
            <a:alphaModFix/>
          </a:blip>
          <a:srcRect l="3034" r="3034"/>
          <a:stretch/>
        </p:blipFill>
        <p:spPr>
          <a:xfrm>
            <a:off x="723350" y="2291775"/>
            <a:ext cx="1486450" cy="1603350"/>
          </a:xfrm>
          <a:prstGeom prst="rect">
            <a:avLst/>
          </a:prstGeom>
          <a:noFill/>
          <a:ln>
            <a:noFill/>
          </a:ln>
        </p:spPr>
      </p:pic>
      <p:sp>
        <p:nvSpPr>
          <p:cNvPr id="248" name="Google Shape;248;p37"/>
          <p:cNvSpPr txBox="1"/>
          <p:nvPr/>
        </p:nvSpPr>
        <p:spPr>
          <a:xfrm>
            <a:off x="2383400" y="1496675"/>
            <a:ext cx="5353200" cy="89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3600">
                <a:solidFill>
                  <a:srgbClr val="256C8D"/>
                </a:solidFill>
                <a:latin typeface="Boogaloo"/>
                <a:ea typeface="Boogaloo"/>
                <a:cs typeface="Boogaloo"/>
                <a:sym typeface="Boogaloo"/>
              </a:rPr>
              <a:t>Whole Group Discussion</a:t>
            </a:r>
            <a:endParaRPr/>
          </a:p>
        </p:txBody>
      </p:sp>
      <p:sp>
        <p:nvSpPr>
          <p:cNvPr id="249" name="Google Shape;249;p37"/>
          <p:cNvSpPr txBox="1"/>
          <p:nvPr/>
        </p:nvSpPr>
        <p:spPr>
          <a:xfrm>
            <a:off x="4131200" y="1965900"/>
            <a:ext cx="4433700" cy="2327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a:solidFill>
                <a:srgbClr val="256C8D"/>
              </a:solidFill>
              <a:latin typeface="Cabin Condensed"/>
              <a:ea typeface="Cabin Condensed"/>
              <a:cs typeface="Cabin Condensed"/>
              <a:sym typeface="Cabin Condensed"/>
            </a:endParaRPr>
          </a:p>
          <a:p>
            <a:pPr marL="457200" lvl="0" indent="-355600" algn="l" rtl="0">
              <a:spcBef>
                <a:spcPts val="1000"/>
              </a:spcBef>
              <a:spcAft>
                <a:spcPts val="0"/>
              </a:spcAft>
              <a:buClr>
                <a:srgbClr val="256C8D"/>
              </a:buClr>
              <a:buSzPts val="2000"/>
              <a:buFont typeface="Cabin Condensed"/>
              <a:buChar char="●"/>
            </a:pPr>
            <a:r>
              <a:rPr lang="en" sz="2000">
                <a:solidFill>
                  <a:srgbClr val="256C8D"/>
                </a:solidFill>
                <a:latin typeface="Cabin Condensed"/>
                <a:ea typeface="Cabin Condensed"/>
                <a:cs typeface="Cabin Condensed"/>
                <a:sym typeface="Cabin Condensed"/>
              </a:rPr>
              <a:t>What claim would you make about the key combination of substances that is interacting together to cause the gas bubbles to appear? </a:t>
            </a:r>
            <a:endParaRPr sz="200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2000">
              <a:solidFill>
                <a:srgbClr val="256C8D"/>
              </a:solidFill>
              <a:latin typeface="Cabin Condensed"/>
              <a:ea typeface="Cabin Condensed"/>
              <a:cs typeface="Cabin Condensed"/>
              <a:sym typeface="Cabin Condensed"/>
            </a:endParaRPr>
          </a:p>
          <a:p>
            <a:pPr marL="457200" lvl="0" indent="-355600" algn="l" rtl="0">
              <a:spcBef>
                <a:spcPts val="0"/>
              </a:spcBef>
              <a:spcAft>
                <a:spcPts val="0"/>
              </a:spcAft>
              <a:buClr>
                <a:srgbClr val="256C8D"/>
              </a:buClr>
              <a:buSzPts val="2000"/>
              <a:buFont typeface="Cabin Condensed"/>
              <a:buChar char="●"/>
            </a:pPr>
            <a:r>
              <a:rPr lang="en" sz="2000">
                <a:solidFill>
                  <a:srgbClr val="256C8D"/>
                </a:solidFill>
                <a:latin typeface="Cabin Condensed"/>
                <a:ea typeface="Cabin Condensed"/>
                <a:cs typeface="Cabin Condensed"/>
                <a:sym typeface="Cabin Condensed"/>
              </a:rPr>
              <a:t>What do we know about the state of matter of those substances at room temperature?</a:t>
            </a:r>
            <a:endParaRPr sz="200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2000">
              <a:solidFill>
                <a:srgbClr val="256C8D"/>
              </a:solidFill>
              <a:latin typeface="Cabin Condensed"/>
              <a:ea typeface="Cabin Condensed"/>
              <a:cs typeface="Cabin Condensed"/>
              <a:sym typeface="Cabin Condensed"/>
            </a:endParaRPr>
          </a:p>
          <a:p>
            <a:pPr marL="457200" lvl="0" indent="-355600" algn="l" rtl="0">
              <a:spcBef>
                <a:spcPts val="0"/>
              </a:spcBef>
              <a:spcAft>
                <a:spcPts val="0"/>
              </a:spcAft>
              <a:buClr>
                <a:srgbClr val="256C8D"/>
              </a:buClr>
              <a:buSzPts val="2000"/>
              <a:buFont typeface="Cabin Condensed"/>
              <a:buChar char="●"/>
            </a:pPr>
            <a:r>
              <a:rPr lang="en" sz="2000">
                <a:solidFill>
                  <a:srgbClr val="256C8D"/>
                </a:solidFill>
                <a:latin typeface="Cabin Condensed"/>
                <a:ea typeface="Cabin Condensed"/>
                <a:cs typeface="Cabin Condensed"/>
                <a:sym typeface="Cabin Condensed"/>
              </a:rPr>
              <a:t>What can we conclude about the gas in the bubbles? Is it one of the substances we started with, or is it a new substance? </a:t>
            </a:r>
            <a:endParaRPr sz="2000">
              <a:solidFill>
                <a:srgbClr val="256C8D"/>
              </a:solidFill>
              <a:latin typeface="Cabin Condensed"/>
              <a:ea typeface="Cabin Condensed"/>
              <a:cs typeface="Cabin Condensed"/>
              <a:sym typeface="Cabin Condensed"/>
            </a:endParaRPr>
          </a:p>
        </p:txBody>
      </p:sp>
    </p:spTree>
    <p:extLst>
      <p:ext uri="{BB962C8B-B14F-4D97-AF65-F5344CB8AC3E}">
        <p14:creationId xmlns:p14="http://schemas.microsoft.com/office/powerpoint/2010/main" val="2671885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8"/>
          <p:cNvSpPr/>
          <p:nvPr/>
        </p:nvSpPr>
        <p:spPr>
          <a:xfrm>
            <a:off x="457200" y="1556475"/>
            <a:ext cx="8229600" cy="49038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8"/>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Arguing from Evidence</a:t>
            </a:r>
            <a:endParaRPr sz="3200">
              <a:solidFill>
                <a:srgbClr val="FFFFFF"/>
              </a:solidFill>
              <a:latin typeface="Boogaloo"/>
              <a:ea typeface="Boogaloo"/>
              <a:cs typeface="Boogaloo"/>
              <a:sym typeface="Boogaloo"/>
            </a:endParaRPr>
          </a:p>
        </p:txBody>
      </p:sp>
      <p:sp>
        <p:nvSpPr>
          <p:cNvPr id="256" name="Google Shape;256;p38"/>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a:solidFill>
                  <a:srgbClr val="256C8D"/>
                </a:solidFill>
                <a:latin typeface="Boogaloo"/>
                <a:ea typeface="Boogaloo"/>
                <a:cs typeface="Boogaloo"/>
                <a:sym typeface="Boogaloo"/>
              </a:rPr>
              <a:t>Slide O </a:t>
            </a:r>
            <a:endParaRPr sz="1800">
              <a:solidFill>
                <a:srgbClr val="256C8D"/>
              </a:solidFill>
              <a:latin typeface="Boogaloo"/>
              <a:ea typeface="Boogaloo"/>
              <a:cs typeface="Boogaloo"/>
              <a:sym typeface="Boogaloo"/>
            </a:endParaRPr>
          </a:p>
        </p:txBody>
      </p:sp>
      <p:sp>
        <p:nvSpPr>
          <p:cNvPr id="257" name="Google Shape;257;p38"/>
          <p:cNvSpPr txBox="1"/>
          <p:nvPr/>
        </p:nvSpPr>
        <p:spPr>
          <a:xfrm>
            <a:off x="4131200" y="1965900"/>
            <a:ext cx="4433700" cy="2327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a:solidFill>
                <a:srgbClr val="256C8D"/>
              </a:solidFill>
              <a:latin typeface="Cabin Condensed"/>
              <a:ea typeface="Cabin Condensed"/>
              <a:cs typeface="Cabin Condensed"/>
              <a:sym typeface="Cabin Condensed"/>
            </a:endParaRPr>
          </a:p>
          <a:p>
            <a:pPr marL="457200" lvl="0" indent="-355600" algn="l" rtl="0">
              <a:spcBef>
                <a:spcPts val="1000"/>
              </a:spcBef>
              <a:spcAft>
                <a:spcPts val="0"/>
              </a:spcAft>
              <a:buClr>
                <a:srgbClr val="256C8D"/>
              </a:buClr>
              <a:buSzPts val="2000"/>
              <a:buFont typeface="Cabin Condensed"/>
              <a:buChar char="●"/>
            </a:pPr>
            <a:r>
              <a:rPr lang="en" sz="2000">
                <a:solidFill>
                  <a:srgbClr val="256C8D"/>
                </a:solidFill>
                <a:latin typeface="Cabin Condensed"/>
                <a:ea typeface="Cabin Condensed"/>
                <a:cs typeface="Cabin Condensed"/>
                <a:sym typeface="Cabin Condensed"/>
              </a:rPr>
              <a:t>What claim would you make about the key combination of substances that are interacting together to cause the gas bubbles to appear? </a:t>
            </a:r>
            <a:endParaRPr sz="200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2000">
              <a:solidFill>
                <a:srgbClr val="256C8D"/>
              </a:solidFill>
              <a:latin typeface="Cabin Condensed"/>
              <a:ea typeface="Cabin Condensed"/>
              <a:cs typeface="Cabin Condensed"/>
              <a:sym typeface="Cabin Condensed"/>
            </a:endParaRPr>
          </a:p>
          <a:p>
            <a:pPr marL="457200" lvl="0" indent="-355600" algn="l" rtl="0">
              <a:spcBef>
                <a:spcPts val="0"/>
              </a:spcBef>
              <a:spcAft>
                <a:spcPts val="0"/>
              </a:spcAft>
              <a:buClr>
                <a:srgbClr val="256C8D"/>
              </a:buClr>
              <a:buSzPts val="2000"/>
              <a:buFont typeface="Cabin Condensed"/>
              <a:buChar char="●"/>
            </a:pPr>
            <a:r>
              <a:rPr lang="en" sz="2000">
                <a:solidFill>
                  <a:srgbClr val="256C8D"/>
                </a:solidFill>
                <a:latin typeface="Cabin Condensed"/>
                <a:ea typeface="Cabin Condensed"/>
                <a:cs typeface="Cabin Condensed"/>
                <a:sym typeface="Cabin Condensed"/>
              </a:rPr>
              <a:t>What do we know about the state of matter of those substances at room temperature?</a:t>
            </a:r>
            <a:endParaRPr sz="200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2000">
              <a:solidFill>
                <a:srgbClr val="256C8D"/>
              </a:solidFill>
              <a:latin typeface="Cabin Condensed"/>
              <a:ea typeface="Cabin Condensed"/>
              <a:cs typeface="Cabin Condensed"/>
              <a:sym typeface="Cabin Condensed"/>
            </a:endParaRPr>
          </a:p>
          <a:p>
            <a:pPr marL="457200" lvl="0" indent="-355600" algn="l" rtl="0">
              <a:spcBef>
                <a:spcPts val="0"/>
              </a:spcBef>
              <a:spcAft>
                <a:spcPts val="0"/>
              </a:spcAft>
              <a:buClr>
                <a:srgbClr val="256C8D"/>
              </a:buClr>
              <a:buSzPts val="2000"/>
              <a:buFont typeface="Cabin Condensed"/>
              <a:buChar char="●"/>
            </a:pPr>
            <a:r>
              <a:rPr lang="en" sz="2000">
                <a:solidFill>
                  <a:srgbClr val="256C8D"/>
                </a:solidFill>
                <a:latin typeface="Cabin Condensed"/>
                <a:ea typeface="Cabin Condensed"/>
                <a:cs typeface="Cabin Condensed"/>
                <a:sym typeface="Cabin Condensed"/>
              </a:rPr>
              <a:t>What can we conclude about the gas in the bubbles? Is it one of the substances we started with, or is it a new substance? </a:t>
            </a:r>
            <a:endParaRPr sz="2000">
              <a:solidFill>
                <a:srgbClr val="256C8D"/>
              </a:solidFill>
              <a:latin typeface="Cabin Condensed"/>
              <a:ea typeface="Cabin Condensed"/>
              <a:cs typeface="Cabin Condensed"/>
              <a:sym typeface="Cabin Condensed"/>
            </a:endParaRPr>
          </a:p>
        </p:txBody>
      </p:sp>
      <p:sp>
        <p:nvSpPr>
          <p:cNvPr id="258" name="Google Shape;258;p38"/>
          <p:cNvSpPr txBox="1"/>
          <p:nvPr/>
        </p:nvSpPr>
        <p:spPr>
          <a:xfrm>
            <a:off x="2383400" y="1496675"/>
            <a:ext cx="5353200" cy="89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3600">
                <a:solidFill>
                  <a:srgbClr val="256C8D"/>
                </a:solidFill>
                <a:latin typeface="Boogaloo"/>
                <a:ea typeface="Boogaloo"/>
                <a:cs typeface="Boogaloo"/>
                <a:sym typeface="Boogaloo"/>
              </a:rPr>
              <a:t>Whole Group Discussion</a:t>
            </a:r>
            <a:endParaRPr/>
          </a:p>
        </p:txBody>
      </p:sp>
      <p:sp>
        <p:nvSpPr>
          <p:cNvPr id="259" name="Google Shape;259;p38"/>
          <p:cNvSpPr txBox="1"/>
          <p:nvPr/>
        </p:nvSpPr>
        <p:spPr>
          <a:xfrm>
            <a:off x="563750" y="2054875"/>
            <a:ext cx="3303000" cy="2327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a:solidFill>
                <a:srgbClr val="9900FF"/>
              </a:solidFill>
              <a:latin typeface="Cabin Condensed"/>
              <a:ea typeface="Cabin Condensed"/>
              <a:cs typeface="Cabin Condensed"/>
              <a:sym typeface="Cabin Condensed"/>
            </a:endParaRPr>
          </a:p>
          <a:p>
            <a:pPr marL="457200" lvl="0" indent="-355600" algn="l" rtl="0">
              <a:spcBef>
                <a:spcPts val="1000"/>
              </a:spcBef>
              <a:spcAft>
                <a:spcPts val="0"/>
              </a:spcAft>
              <a:buClr>
                <a:srgbClr val="9900FF"/>
              </a:buClr>
              <a:buSzPts val="2000"/>
              <a:buFont typeface="Cabin Condensed"/>
              <a:buAutoNum type="arabicPeriod"/>
            </a:pPr>
            <a:r>
              <a:rPr lang="en" sz="2000">
                <a:solidFill>
                  <a:srgbClr val="9900FF"/>
                </a:solidFill>
                <a:latin typeface="Cabin Condensed"/>
                <a:ea typeface="Cabin Condensed"/>
                <a:cs typeface="Cabin Condensed"/>
                <a:sym typeface="Cabin Condensed"/>
              </a:rPr>
              <a:t>Can we restate what others said and explain why we agree or not? Do we agree or not?</a:t>
            </a:r>
            <a:endParaRPr sz="2000">
              <a:solidFill>
                <a:srgbClr val="9900FF"/>
              </a:solidFill>
              <a:latin typeface="Cabin Condensed"/>
              <a:ea typeface="Cabin Condensed"/>
              <a:cs typeface="Cabin Condensed"/>
              <a:sym typeface="Cabin Condensed"/>
            </a:endParaRPr>
          </a:p>
          <a:p>
            <a:pPr marL="457200" lvl="0" indent="0" algn="l" rtl="0">
              <a:spcBef>
                <a:spcPts val="0"/>
              </a:spcBef>
              <a:spcAft>
                <a:spcPts val="0"/>
              </a:spcAft>
              <a:buNone/>
            </a:pPr>
            <a:endParaRPr sz="2000">
              <a:solidFill>
                <a:srgbClr val="9900FF"/>
              </a:solidFill>
              <a:latin typeface="Cabin Condensed"/>
              <a:ea typeface="Cabin Condensed"/>
              <a:cs typeface="Cabin Condensed"/>
              <a:sym typeface="Cabin Condensed"/>
            </a:endParaRPr>
          </a:p>
          <a:p>
            <a:pPr marL="457200" lvl="0" indent="-355600" algn="l" rtl="0">
              <a:spcBef>
                <a:spcPts val="0"/>
              </a:spcBef>
              <a:spcAft>
                <a:spcPts val="0"/>
              </a:spcAft>
              <a:buClr>
                <a:srgbClr val="9900FF"/>
              </a:buClr>
              <a:buSzPts val="2000"/>
              <a:buFont typeface="Cabin Condensed"/>
              <a:buAutoNum type="arabicPeriod"/>
            </a:pPr>
            <a:r>
              <a:rPr lang="en" sz="2000">
                <a:solidFill>
                  <a:srgbClr val="9900FF"/>
                </a:solidFill>
                <a:latin typeface="Cabin Condensed"/>
                <a:ea typeface="Cabin Condensed"/>
                <a:cs typeface="Cabin Condensed"/>
                <a:sym typeface="Cabin Condensed"/>
              </a:rPr>
              <a:t>Can we identify the use of evidence and/or scientific principles in their reasoning?</a:t>
            </a:r>
            <a:endParaRPr sz="2000">
              <a:solidFill>
                <a:srgbClr val="9900FF"/>
              </a:solidFill>
              <a:latin typeface="Cabin Condensed"/>
              <a:ea typeface="Cabin Condensed"/>
              <a:cs typeface="Cabin Condensed"/>
              <a:sym typeface="Cabin Condensed"/>
            </a:endParaRPr>
          </a:p>
          <a:p>
            <a:pPr marL="457200" lvl="0" indent="0" algn="l" rtl="0">
              <a:spcBef>
                <a:spcPts val="0"/>
              </a:spcBef>
              <a:spcAft>
                <a:spcPts val="0"/>
              </a:spcAft>
              <a:buNone/>
            </a:pPr>
            <a:endParaRPr sz="2000">
              <a:solidFill>
                <a:srgbClr val="9900FF"/>
              </a:solidFill>
              <a:latin typeface="Cabin Condensed"/>
              <a:ea typeface="Cabin Condensed"/>
              <a:cs typeface="Cabin Condensed"/>
              <a:sym typeface="Cabin Condensed"/>
            </a:endParaRPr>
          </a:p>
          <a:p>
            <a:pPr marL="457200" lvl="0" indent="-355600" algn="l" rtl="0">
              <a:spcBef>
                <a:spcPts val="0"/>
              </a:spcBef>
              <a:spcAft>
                <a:spcPts val="0"/>
              </a:spcAft>
              <a:buClr>
                <a:srgbClr val="9900FF"/>
              </a:buClr>
              <a:buSzPts val="2000"/>
              <a:buFont typeface="Cabin Condensed"/>
              <a:buAutoNum type="arabicPeriod"/>
            </a:pPr>
            <a:r>
              <a:rPr lang="en" sz="2000">
                <a:solidFill>
                  <a:srgbClr val="9900FF"/>
                </a:solidFill>
                <a:latin typeface="Cabin Condensed"/>
                <a:ea typeface="Cabin Condensed"/>
                <a:cs typeface="Cabin Condensed"/>
                <a:sym typeface="Cabin Condensed"/>
              </a:rPr>
              <a:t>Can we explain why the information you heard counts as evidence and/or scientific principles?</a:t>
            </a:r>
            <a:endParaRPr sz="2000">
              <a:solidFill>
                <a:srgbClr val="9900FF"/>
              </a:solidFill>
              <a:latin typeface="Cabin Condensed"/>
              <a:ea typeface="Cabin Condensed"/>
              <a:cs typeface="Cabin Condensed"/>
              <a:sym typeface="Cabin Condensed"/>
            </a:endParaRPr>
          </a:p>
        </p:txBody>
      </p:sp>
    </p:spTree>
    <p:extLst>
      <p:ext uri="{BB962C8B-B14F-4D97-AF65-F5344CB8AC3E}">
        <p14:creationId xmlns:p14="http://schemas.microsoft.com/office/powerpoint/2010/main" val="313484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p:nvPr/>
        </p:nvSpPr>
        <p:spPr>
          <a:xfrm>
            <a:off x="469550" y="1379525"/>
            <a:ext cx="8229600" cy="1973400"/>
          </a:xfrm>
          <a:prstGeom prst="rect">
            <a:avLst/>
          </a:prstGeom>
          <a:solidFill>
            <a:srgbClr val="FFFFFF"/>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Progress Tracker</a:t>
            </a:r>
            <a:endParaRPr/>
          </a:p>
        </p:txBody>
      </p:sp>
      <p:sp>
        <p:nvSpPr>
          <p:cNvPr id="230" name="Google Shape;230;p35"/>
          <p:cNvSpPr txBox="1">
            <a:spLocks noGrp="1"/>
          </p:cNvSpPr>
          <p:nvPr>
            <p:ph type="subTitle" idx="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t>Slide L </a:t>
            </a:r>
            <a:endParaRPr b="1"/>
          </a:p>
        </p:txBody>
      </p:sp>
      <p:pic>
        <p:nvPicPr>
          <p:cNvPr id="232" name="Google Shape;232;p35"/>
          <p:cNvPicPr preferRelativeResize="0"/>
          <p:nvPr/>
        </p:nvPicPr>
        <p:blipFill>
          <a:blip r:embed="rId3">
            <a:alphaModFix/>
          </a:blip>
          <a:stretch>
            <a:fillRect/>
          </a:stretch>
        </p:blipFill>
        <p:spPr>
          <a:xfrm>
            <a:off x="670876" y="1585950"/>
            <a:ext cx="1477150" cy="1611125"/>
          </a:xfrm>
          <a:prstGeom prst="rect">
            <a:avLst/>
          </a:prstGeom>
          <a:noFill/>
          <a:ln>
            <a:noFill/>
          </a:ln>
        </p:spPr>
      </p:pic>
      <p:sp>
        <p:nvSpPr>
          <p:cNvPr id="233" name="Google Shape;233;p35"/>
          <p:cNvSpPr txBox="1"/>
          <p:nvPr/>
        </p:nvSpPr>
        <p:spPr>
          <a:xfrm>
            <a:off x="2220000" y="1433550"/>
            <a:ext cx="6634200" cy="17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Boogaloo"/>
                <a:ea typeface="Boogaloo"/>
                <a:cs typeface="Boogaloo"/>
                <a:sym typeface="Boogaloo"/>
              </a:rPr>
              <a:t>What did we all figure out during this investigation, and how will this help us figure out what causes bath bombs to behave the way they do?</a:t>
            </a:r>
            <a:endParaRPr sz="1800">
              <a:latin typeface="Boogaloo"/>
              <a:ea typeface="Boogaloo"/>
              <a:cs typeface="Boogaloo"/>
              <a:sym typeface="Boogaloo"/>
            </a:endParaRPr>
          </a:p>
          <a:p>
            <a:pPr marL="457200" lvl="0" indent="-381000" algn="l" rtl="0">
              <a:spcBef>
                <a:spcPts val="0"/>
              </a:spcBef>
              <a:spcAft>
                <a:spcPts val="0"/>
              </a:spcAft>
              <a:buClr>
                <a:schemeClr val="accent5"/>
              </a:buClr>
              <a:buSzPts val="2400"/>
              <a:buFont typeface="Boogaloo"/>
              <a:buChar char="●"/>
            </a:pPr>
            <a:r>
              <a:rPr lang="en" sz="2400">
                <a:solidFill>
                  <a:schemeClr val="accent5"/>
                </a:solidFill>
                <a:latin typeface="Boogaloo"/>
                <a:ea typeface="Boogaloo"/>
                <a:cs typeface="Boogaloo"/>
                <a:sym typeface="Boogaloo"/>
              </a:rPr>
              <a:t>Add the table below to your progress tracker.</a:t>
            </a:r>
            <a:endParaRPr sz="2400">
              <a:solidFill>
                <a:schemeClr val="accent5"/>
              </a:solidFill>
              <a:latin typeface="Boogaloo"/>
              <a:ea typeface="Boogaloo"/>
              <a:cs typeface="Boogaloo"/>
              <a:sym typeface="Boogaloo"/>
            </a:endParaRPr>
          </a:p>
          <a:p>
            <a:pPr marL="457200" lvl="0" indent="-381000" algn="l" rtl="0">
              <a:spcBef>
                <a:spcPts val="0"/>
              </a:spcBef>
              <a:spcAft>
                <a:spcPts val="0"/>
              </a:spcAft>
              <a:buClr>
                <a:schemeClr val="accent5"/>
              </a:buClr>
              <a:buSzPts val="2400"/>
              <a:buFont typeface="Boogaloo"/>
              <a:buChar char="●"/>
            </a:pPr>
            <a:r>
              <a:rPr lang="en" sz="2400">
                <a:solidFill>
                  <a:schemeClr val="accent5"/>
                </a:solidFill>
                <a:latin typeface="Boogaloo"/>
                <a:ea typeface="Boogaloo"/>
                <a:cs typeface="Boogaloo"/>
                <a:sym typeface="Boogaloo"/>
              </a:rPr>
              <a:t>What question were we trying to figure out?</a:t>
            </a:r>
            <a:endParaRPr sz="2400">
              <a:solidFill>
                <a:schemeClr val="accent5"/>
              </a:solidFill>
              <a:latin typeface="Boogaloo"/>
              <a:ea typeface="Boogaloo"/>
              <a:cs typeface="Boogaloo"/>
              <a:sym typeface="Boogaloo"/>
            </a:endParaRPr>
          </a:p>
          <a:p>
            <a:pPr marL="457200" lvl="0" indent="-381000" algn="l" rtl="0">
              <a:spcBef>
                <a:spcPts val="0"/>
              </a:spcBef>
              <a:spcAft>
                <a:spcPts val="0"/>
              </a:spcAft>
              <a:buClr>
                <a:schemeClr val="accent5"/>
              </a:buClr>
              <a:buSzPts val="2400"/>
              <a:buFont typeface="Boogaloo"/>
              <a:buChar char="●"/>
            </a:pPr>
            <a:r>
              <a:rPr lang="en" sz="2400">
                <a:solidFill>
                  <a:schemeClr val="accent5"/>
                </a:solidFill>
                <a:latin typeface="Boogaloo"/>
                <a:ea typeface="Boogaloo"/>
                <a:cs typeface="Boogaloo"/>
                <a:sym typeface="Boogaloo"/>
              </a:rPr>
              <a:t>Record what you figured out and how you learned it.</a:t>
            </a:r>
            <a:endParaRPr sz="2400">
              <a:solidFill>
                <a:schemeClr val="accent5"/>
              </a:solidFill>
              <a:latin typeface="Boogaloo"/>
              <a:ea typeface="Boogaloo"/>
              <a:cs typeface="Boogaloo"/>
              <a:sym typeface="Boogaloo"/>
            </a:endParaRPr>
          </a:p>
        </p:txBody>
      </p:sp>
      <p:grpSp>
        <p:nvGrpSpPr>
          <p:cNvPr id="235" name="Google Shape;235;p35"/>
          <p:cNvGrpSpPr/>
          <p:nvPr/>
        </p:nvGrpSpPr>
        <p:grpSpPr>
          <a:xfrm>
            <a:off x="1820931" y="3322195"/>
            <a:ext cx="5218475" cy="3469975"/>
            <a:chOff x="3457000" y="3311825"/>
            <a:chExt cx="5218475" cy="3469975"/>
          </a:xfrm>
        </p:grpSpPr>
        <p:pic>
          <p:nvPicPr>
            <p:cNvPr id="236" name="Google Shape;236;p35"/>
            <p:cNvPicPr preferRelativeResize="0"/>
            <p:nvPr/>
          </p:nvPicPr>
          <p:blipFill rotWithShape="1">
            <a:blip r:embed="rId4">
              <a:alphaModFix/>
            </a:blip>
            <a:srcRect l="64006" t="3124" r="2883" b="36441"/>
            <a:stretch/>
          </p:blipFill>
          <p:spPr>
            <a:xfrm rot="-4" flipH="1">
              <a:off x="3707877" y="3498003"/>
              <a:ext cx="4967598" cy="3283794"/>
            </a:xfrm>
            <a:prstGeom prst="rect">
              <a:avLst/>
            </a:prstGeom>
            <a:noFill/>
            <a:ln>
              <a:noFill/>
            </a:ln>
            <a:effectLst>
              <a:outerShdw blurRad="57150" dist="19050" dir="5400000" algn="bl" rotWithShape="0">
                <a:srgbClr val="000000">
                  <a:alpha val="50000"/>
                </a:srgbClr>
              </a:outerShdw>
            </a:effectLst>
          </p:spPr>
        </p:pic>
        <p:cxnSp>
          <p:nvCxnSpPr>
            <p:cNvPr id="237" name="Google Shape;237;p35"/>
            <p:cNvCxnSpPr/>
            <p:nvPr/>
          </p:nvCxnSpPr>
          <p:spPr>
            <a:xfrm flipH="1">
              <a:off x="5886876" y="4036197"/>
              <a:ext cx="25800" cy="2212200"/>
            </a:xfrm>
            <a:prstGeom prst="straightConnector1">
              <a:avLst/>
            </a:prstGeom>
            <a:noFill/>
            <a:ln w="38100" cap="flat" cmpd="sng">
              <a:solidFill>
                <a:srgbClr val="666666"/>
              </a:solidFill>
              <a:prstDash val="solid"/>
              <a:round/>
              <a:headEnd type="none" w="med" len="med"/>
              <a:tailEnd type="none" w="med" len="med"/>
            </a:ln>
          </p:spPr>
        </p:cxnSp>
        <p:sp>
          <p:nvSpPr>
            <p:cNvPr id="238" name="Google Shape;238;p35"/>
            <p:cNvSpPr txBox="1"/>
            <p:nvPr/>
          </p:nvSpPr>
          <p:spPr>
            <a:xfrm rot="-59100">
              <a:off x="3824791" y="3611355"/>
              <a:ext cx="2146517" cy="784927"/>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2400" b="1">
                  <a:solidFill>
                    <a:srgbClr val="666666"/>
                  </a:solidFill>
                  <a:latin typeface="Caveat"/>
                  <a:ea typeface="Caveat"/>
                  <a:cs typeface="Caveat"/>
                  <a:sym typeface="Caveat"/>
                </a:rPr>
                <a:t>Question</a:t>
              </a:r>
              <a:endParaRPr sz="2400" b="1">
                <a:solidFill>
                  <a:srgbClr val="666666"/>
                </a:solidFill>
                <a:latin typeface="Caveat"/>
                <a:ea typeface="Caveat"/>
                <a:cs typeface="Caveat"/>
                <a:sym typeface="Caveat"/>
              </a:endParaRPr>
            </a:p>
          </p:txBody>
        </p:sp>
        <p:cxnSp>
          <p:nvCxnSpPr>
            <p:cNvPr id="239" name="Google Shape;239;p35"/>
            <p:cNvCxnSpPr/>
            <p:nvPr/>
          </p:nvCxnSpPr>
          <p:spPr>
            <a:xfrm rot="10800000" flipH="1">
              <a:off x="4015950" y="4505200"/>
              <a:ext cx="4217100" cy="11700"/>
            </a:xfrm>
            <a:prstGeom prst="straightConnector1">
              <a:avLst/>
            </a:prstGeom>
            <a:noFill/>
            <a:ln w="38100" cap="flat" cmpd="sng">
              <a:solidFill>
                <a:srgbClr val="666666"/>
              </a:solidFill>
              <a:prstDash val="solid"/>
              <a:round/>
              <a:headEnd type="none" w="med" len="med"/>
              <a:tailEnd type="none" w="med" len="med"/>
            </a:ln>
          </p:spPr>
        </p:cxnSp>
        <p:sp>
          <p:nvSpPr>
            <p:cNvPr id="240" name="Google Shape;240;p35"/>
            <p:cNvSpPr txBox="1"/>
            <p:nvPr/>
          </p:nvSpPr>
          <p:spPr>
            <a:xfrm rot="-60860">
              <a:off x="3947913" y="3349876"/>
              <a:ext cx="4304475" cy="636697"/>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3600" b="1">
                  <a:solidFill>
                    <a:srgbClr val="666666"/>
                  </a:solidFill>
                  <a:latin typeface="Caveat"/>
                  <a:ea typeface="Caveat"/>
                  <a:cs typeface="Caveat"/>
                  <a:sym typeface="Caveat"/>
                </a:rPr>
                <a:t>Progress Tracker</a:t>
              </a:r>
              <a:endParaRPr sz="3600" b="1">
                <a:solidFill>
                  <a:srgbClr val="666666"/>
                </a:solidFill>
                <a:latin typeface="Caveat"/>
                <a:ea typeface="Caveat"/>
                <a:cs typeface="Caveat"/>
                <a:sym typeface="Caveat"/>
              </a:endParaRPr>
            </a:p>
          </p:txBody>
        </p:sp>
        <p:sp>
          <p:nvSpPr>
            <p:cNvPr id="241" name="Google Shape;241;p35"/>
            <p:cNvSpPr txBox="1"/>
            <p:nvPr/>
          </p:nvSpPr>
          <p:spPr>
            <a:xfrm rot="-59326">
              <a:off x="5826052" y="3611373"/>
              <a:ext cx="2659896" cy="784927"/>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2400" b="1">
                  <a:solidFill>
                    <a:srgbClr val="666666"/>
                  </a:solidFill>
                  <a:latin typeface="Caveat"/>
                  <a:ea typeface="Caveat"/>
                  <a:cs typeface="Caveat"/>
                  <a:sym typeface="Caveat"/>
                </a:rPr>
                <a:t>What I figured out</a:t>
              </a:r>
              <a:endParaRPr sz="2400" b="1">
                <a:solidFill>
                  <a:srgbClr val="666666"/>
                </a:solidFill>
                <a:latin typeface="Caveat"/>
                <a:ea typeface="Caveat"/>
                <a:cs typeface="Caveat"/>
                <a:sym typeface="Caveat"/>
              </a:endParaRPr>
            </a:p>
          </p:txBody>
        </p:sp>
        <p:sp>
          <p:nvSpPr>
            <p:cNvPr id="242" name="Google Shape;242;p35"/>
            <p:cNvSpPr txBox="1"/>
            <p:nvPr/>
          </p:nvSpPr>
          <p:spPr>
            <a:xfrm rot="-59326">
              <a:off x="3463852" y="4149098"/>
              <a:ext cx="2659896" cy="784927"/>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endParaRPr sz="2400" b="1">
                <a:solidFill>
                  <a:srgbClr val="666666"/>
                </a:solidFill>
                <a:latin typeface="Caveat"/>
                <a:ea typeface="Caveat"/>
                <a:cs typeface="Caveat"/>
                <a:sym typeface="Caveat"/>
              </a:endParaRPr>
            </a:p>
          </p:txBody>
        </p:sp>
      </p:grpSp>
      <p:sp>
        <p:nvSpPr>
          <p:cNvPr id="3" name="Subtitle 2">
            <a:extLst>
              <a:ext uri="{FF2B5EF4-FFF2-40B4-BE49-F238E27FC236}">
                <a16:creationId xmlns:a16="http://schemas.microsoft.com/office/drawing/2014/main" id="{4D90AD2F-783D-684A-810E-AD2DECD1A60A}"/>
              </a:ext>
            </a:extLst>
          </p:cNvPr>
          <p:cNvSpPr>
            <a:spLocks noGrp="1"/>
          </p:cNvSpPr>
          <p:nvPr>
            <p:ph type="subTitle" idx="3"/>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graphicFrame>
        <p:nvGraphicFramePr>
          <p:cNvPr id="264" name="Google Shape;264;p39"/>
          <p:cNvGraphicFramePr/>
          <p:nvPr/>
        </p:nvGraphicFramePr>
        <p:xfrm>
          <a:off x="644500" y="1754350"/>
          <a:ext cx="7441550" cy="1954879"/>
        </p:xfrm>
        <a:graphic>
          <a:graphicData uri="http://schemas.openxmlformats.org/drawingml/2006/table">
            <a:tbl>
              <a:tblPr>
                <a:noFill/>
              </a:tblPr>
              <a:tblGrid>
                <a:gridCol w="3531725">
                  <a:extLst>
                    <a:ext uri="{9D8B030D-6E8A-4147-A177-3AD203B41FA5}">
                      <a16:colId xmlns:a16="http://schemas.microsoft.com/office/drawing/2014/main" val="20000"/>
                    </a:ext>
                  </a:extLst>
                </a:gridCol>
                <a:gridCol w="3909825">
                  <a:extLst>
                    <a:ext uri="{9D8B030D-6E8A-4147-A177-3AD203B41FA5}">
                      <a16:colId xmlns:a16="http://schemas.microsoft.com/office/drawing/2014/main" val="20001"/>
                    </a:ext>
                  </a:extLst>
                </a:gridCol>
              </a:tblGrid>
              <a:tr h="419100">
                <a:tc>
                  <a:txBody>
                    <a:bodyPr/>
                    <a:lstStyle/>
                    <a:p>
                      <a:pPr marL="0" lvl="0" indent="0" algn="ctr" rtl="0">
                        <a:lnSpc>
                          <a:spcPct val="115000"/>
                        </a:lnSpc>
                        <a:spcBef>
                          <a:spcPts val="0"/>
                        </a:spcBef>
                        <a:spcAft>
                          <a:spcPts val="0"/>
                        </a:spcAft>
                        <a:buNone/>
                      </a:pPr>
                      <a:r>
                        <a:rPr lang="en" sz="2400" b="1" i="1">
                          <a:latin typeface="Lora"/>
                          <a:ea typeface="Lora"/>
                          <a:cs typeface="Lora"/>
                          <a:sym typeface="Lora"/>
                        </a:rPr>
                        <a:t>Ingredient</a:t>
                      </a:r>
                      <a:endParaRPr sz="2400" b="1" i="1">
                        <a:latin typeface="Lora"/>
                        <a:ea typeface="Lora"/>
                        <a:cs typeface="Lora"/>
                        <a:sym typeface="Lora"/>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2400" b="1" i="1">
                          <a:latin typeface="Lora"/>
                          <a:ea typeface="Lora"/>
                          <a:cs typeface="Lora"/>
                          <a:sym typeface="Lora"/>
                        </a:rPr>
                        <a:t>Boiling point </a:t>
                      </a:r>
                      <a:r>
                        <a:rPr lang="en" sz="2400" i="1">
                          <a:latin typeface="Lora"/>
                          <a:ea typeface="Lora"/>
                          <a:cs typeface="Lora"/>
                          <a:sym typeface="Lora"/>
                        </a:rPr>
                        <a:t>(in °C)</a:t>
                      </a:r>
                      <a:endParaRPr sz="2400" i="1">
                        <a:latin typeface="Lora"/>
                        <a:ea typeface="Lora"/>
                        <a:cs typeface="Lora"/>
                        <a:sym typeface="Lora"/>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36525">
                <a:tc>
                  <a:txBody>
                    <a:bodyPr/>
                    <a:lstStyle/>
                    <a:p>
                      <a:pPr marL="0" lvl="0" indent="0" algn="ctr" rtl="0">
                        <a:spcBef>
                          <a:spcPts val="0"/>
                        </a:spcBef>
                        <a:spcAft>
                          <a:spcPts val="0"/>
                        </a:spcAft>
                        <a:buNone/>
                      </a:pPr>
                      <a:r>
                        <a:rPr lang="en" sz="2400">
                          <a:highlight>
                            <a:srgbClr val="FFFFFF"/>
                          </a:highlight>
                          <a:latin typeface="Lora"/>
                          <a:ea typeface="Lora"/>
                          <a:cs typeface="Lora"/>
                          <a:sym typeface="Lora"/>
                        </a:rPr>
                        <a:t>Water</a:t>
                      </a:r>
                      <a:endParaRPr sz="2400">
                        <a:highlight>
                          <a:srgbClr val="FFFFFF"/>
                        </a:highlight>
                        <a:latin typeface="Lora"/>
                        <a:ea typeface="Lora"/>
                        <a:cs typeface="Lora"/>
                        <a:sym typeface="Lora"/>
                      </a:endParaRPr>
                    </a:p>
                  </a:txBody>
                  <a:tcPr marL="45725" marR="45725" marT="45725" marB="457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b="1" i="1">
                          <a:latin typeface="Lora"/>
                          <a:ea typeface="Lora"/>
                          <a:cs typeface="Lora"/>
                          <a:sym typeface="Lora"/>
                        </a:rPr>
                        <a:t>100</a:t>
                      </a:r>
                      <a:endParaRPr sz="2400">
                        <a:highlight>
                          <a:srgbClr val="FFFFFF"/>
                        </a:highlight>
                        <a:latin typeface="Lora"/>
                        <a:ea typeface="Lora"/>
                        <a:cs typeface="Lora"/>
                        <a:sym typeface="Lora"/>
                      </a:endParaRPr>
                    </a:p>
                  </a:txBody>
                  <a:tcPr marL="45725" marR="45725" marT="45725" marB="457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95400">
                <a:tc>
                  <a:txBody>
                    <a:bodyPr/>
                    <a:lstStyle/>
                    <a:p>
                      <a:pPr marL="0" lvl="0" indent="0" algn="ctr" rtl="0">
                        <a:lnSpc>
                          <a:spcPct val="115000"/>
                        </a:lnSpc>
                        <a:spcBef>
                          <a:spcPts val="0"/>
                        </a:spcBef>
                        <a:spcAft>
                          <a:spcPts val="0"/>
                        </a:spcAft>
                        <a:buNone/>
                      </a:pPr>
                      <a:r>
                        <a:rPr lang="en" sz="2400">
                          <a:latin typeface="Lora"/>
                          <a:ea typeface="Lora"/>
                          <a:cs typeface="Lora"/>
                          <a:sym typeface="Lora"/>
                        </a:rPr>
                        <a:t>Citric Acid</a:t>
                      </a:r>
                      <a:endParaRPr sz="2400">
                        <a:latin typeface="Lora"/>
                        <a:ea typeface="Lora"/>
                        <a:cs typeface="Lora"/>
                        <a:sym typeface="Lora"/>
                      </a:endParaRPr>
                    </a:p>
                  </a:txBody>
                  <a:tcPr marL="45725" marR="45725" marT="45725" marB="457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b="1" i="1">
                          <a:latin typeface="Lora"/>
                          <a:ea typeface="Lora"/>
                          <a:cs typeface="Lora"/>
                          <a:sym typeface="Lora"/>
                        </a:rPr>
                        <a:t>310</a:t>
                      </a:r>
                      <a:endParaRPr sz="2400">
                        <a:latin typeface="Lora"/>
                        <a:ea typeface="Lora"/>
                        <a:cs typeface="Lora"/>
                        <a:sym typeface="Lora"/>
                      </a:endParaRPr>
                    </a:p>
                  </a:txBody>
                  <a:tcPr marL="45725" marR="45725" marT="45725" marB="457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41300">
                <a:tc>
                  <a:txBody>
                    <a:bodyPr/>
                    <a:lstStyle/>
                    <a:p>
                      <a:pPr marL="0" lvl="0" indent="0" algn="ctr" rtl="0">
                        <a:lnSpc>
                          <a:spcPct val="115000"/>
                        </a:lnSpc>
                        <a:spcBef>
                          <a:spcPts val="0"/>
                        </a:spcBef>
                        <a:spcAft>
                          <a:spcPts val="0"/>
                        </a:spcAft>
                        <a:buNone/>
                      </a:pPr>
                      <a:r>
                        <a:rPr lang="en" sz="2400">
                          <a:latin typeface="Lora"/>
                          <a:ea typeface="Lora"/>
                          <a:cs typeface="Lora"/>
                          <a:sym typeface="Lora"/>
                        </a:rPr>
                        <a:t>Baking Soda</a:t>
                      </a:r>
                      <a:endParaRPr sz="2400">
                        <a:latin typeface="Lora"/>
                        <a:ea typeface="Lora"/>
                        <a:cs typeface="Lora"/>
                        <a:sym typeface="Lora"/>
                      </a:endParaRPr>
                    </a:p>
                  </a:txBody>
                  <a:tcPr marL="45725" marR="45725" marT="45725" marB="457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2400" b="1" i="1">
                          <a:solidFill>
                            <a:schemeClr val="dk1"/>
                          </a:solidFill>
                          <a:latin typeface="Lora"/>
                          <a:ea typeface="Lora"/>
                          <a:cs typeface="Lora"/>
                          <a:sym typeface="Lora"/>
                        </a:rPr>
                        <a:t>851</a:t>
                      </a:r>
                      <a:endParaRPr sz="2400">
                        <a:latin typeface="Lora"/>
                        <a:ea typeface="Lora"/>
                        <a:cs typeface="Lora"/>
                        <a:sym typeface="Lora"/>
                      </a:endParaRPr>
                    </a:p>
                  </a:txBody>
                  <a:tcPr marL="45725" marR="45725" marT="45725" marB="457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65" name="Google Shape;265;p39"/>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Supplemental Boiling Point Data</a:t>
            </a:r>
            <a:endParaRPr sz="3200">
              <a:solidFill>
                <a:srgbClr val="FFFFFF"/>
              </a:solidFill>
              <a:latin typeface="Boogaloo"/>
              <a:ea typeface="Boogaloo"/>
              <a:cs typeface="Boogaloo"/>
              <a:sym typeface="Boogaloo"/>
            </a:endParaRPr>
          </a:p>
        </p:txBody>
      </p:sp>
      <p:sp>
        <p:nvSpPr>
          <p:cNvPr id="266" name="Google Shape;266;p39"/>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a:solidFill>
                  <a:srgbClr val="256C8D"/>
                </a:solidFill>
                <a:latin typeface="Boogaloo"/>
                <a:ea typeface="Boogaloo"/>
                <a:cs typeface="Boogaloo"/>
                <a:sym typeface="Boogaloo"/>
              </a:rPr>
              <a:t>Slide P </a:t>
            </a:r>
            <a:endParaRPr sz="1800">
              <a:solidFill>
                <a:srgbClr val="256C8D"/>
              </a:solidFill>
              <a:latin typeface="Boogaloo"/>
              <a:ea typeface="Boogaloo"/>
              <a:cs typeface="Boogaloo"/>
              <a:sym typeface="Boogaloo"/>
            </a:endParaRPr>
          </a:p>
        </p:txBody>
      </p:sp>
    </p:spTree>
    <p:extLst>
      <p:ext uri="{BB962C8B-B14F-4D97-AF65-F5344CB8AC3E}">
        <p14:creationId xmlns:p14="http://schemas.microsoft.com/office/powerpoint/2010/main" val="114436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07"/>
        <p:cNvGrpSpPr/>
        <p:nvPr/>
      </p:nvGrpSpPr>
      <p:grpSpPr>
        <a:xfrm>
          <a:off x="0" y="0"/>
          <a:ext cx="0" cy="0"/>
          <a:chOff x="0" y="0"/>
          <a:chExt cx="0" cy="0"/>
        </a:xfrm>
      </p:grpSpPr>
      <p:sp>
        <p:nvSpPr>
          <p:cNvPr id="108" name="Google Shape;108;p25"/>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Observations: Ingredients of a Bath Bomb </a:t>
            </a:r>
            <a:endParaRPr sz="3200">
              <a:solidFill>
                <a:srgbClr val="FFFFFF"/>
              </a:solidFill>
              <a:latin typeface="Boogaloo"/>
              <a:ea typeface="Boogaloo"/>
              <a:cs typeface="Boogaloo"/>
              <a:sym typeface="Boogaloo"/>
            </a:endParaRPr>
          </a:p>
        </p:txBody>
      </p:sp>
      <p:sp>
        <p:nvSpPr>
          <p:cNvPr id="109" name="Google Shape;109;p25"/>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a:solidFill>
                  <a:srgbClr val="256C8D"/>
                </a:solidFill>
                <a:latin typeface="Boogaloo"/>
                <a:ea typeface="Boogaloo"/>
                <a:cs typeface="Boogaloo"/>
                <a:sym typeface="Boogaloo"/>
              </a:rPr>
              <a:t>Slide B</a:t>
            </a:r>
            <a:endParaRPr sz="1800">
              <a:solidFill>
                <a:srgbClr val="256C8D"/>
              </a:solidFill>
              <a:latin typeface="Boogaloo"/>
              <a:ea typeface="Boogaloo"/>
              <a:cs typeface="Boogaloo"/>
              <a:sym typeface="Boogaloo"/>
            </a:endParaRPr>
          </a:p>
        </p:txBody>
      </p:sp>
      <p:sp>
        <p:nvSpPr>
          <p:cNvPr id="110" name="Google Shape;110;p25"/>
          <p:cNvSpPr/>
          <p:nvPr/>
        </p:nvSpPr>
        <p:spPr>
          <a:xfrm>
            <a:off x="572925" y="1600200"/>
            <a:ext cx="3603300" cy="2581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4D4F53"/>
              </a:buClr>
              <a:buSzPts val="1500"/>
              <a:buFont typeface="Proxima Nova"/>
              <a:buNone/>
            </a:pPr>
            <a:endParaRPr sz="1800">
              <a:solidFill>
                <a:srgbClr val="0B0B0B"/>
              </a:solidFill>
              <a:latin typeface="Cabin"/>
              <a:ea typeface="Cabin"/>
              <a:cs typeface="Cabin"/>
              <a:sym typeface="Cabin"/>
            </a:endParaRPr>
          </a:p>
          <a:p>
            <a:pPr marL="0" marR="0" lvl="0" indent="0" algn="l" rtl="0">
              <a:lnSpc>
                <a:spcPct val="100000"/>
              </a:lnSpc>
              <a:spcBef>
                <a:spcPts val="0"/>
              </a:spcBef>
              <a:spcAft>
                <a:spcPts val="0"/>
              </a:spcAft>
              <a:buClr>
                <a:srgbClr val="4D4F53"/>
              </a:buClr>
              <a:buSzPts val="1500"/>
              <a:buFont typeface="Proxima Nova"/>
              <a:buNone/>
            </a:pPr>
            <a:endParaRPr sz="1800">
              <a:solidFill>
                <a:srgbClr val="0B0B0B"/>
              </a:solidFill>
              <a:latin typeface="Cabin"/>
              <a:ea typeface="Cabin"/>
              <a:cs typeface="Cabin"/>
              <a:sym typeface="Cabin"/>
            </a:endParaRPr>
          </a:p>
        </p:txBody>
      </p:sp>
      <p:sp>
        <p:nvSpPr>
          <p:cNvPr id="111" name="Google Shape;111;p25"/>
          <p:cNvSpPr/>
          <p:nvPr/>
        </p:nvSpPr>
        <p:spPr>
          <a:xfrm>
            <a:off x="5040950" y="1600200"/>
            <a:ext cx="3950700" cy="49218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 name="Google Shape;112;p25"/>
          <p:cNvPicPr preferRelativeResize="0"/>
          <p:nvPr/>
        </p:nvPicPr>
        <p:blipFill rotWithShape="1">
          <a:blip r:embed="rId3">
            <a:alphaModFix/>
          </a:blip>
          <a:srcRect l="2359" t="3133" r="2880" b="3329"/>
          <a:stretch/>
        </p:blipFill>
        <p:spPr>
          <a:xfrm rot="-60001" flipH="1">
            <a:off x="5273050" y="3888000"/>
            <a:ext cx="3562677" cy="2353099"/>
          </a:xfrm>
          <a:prstGeom prst="rect">
            <a:avLst/>
          </a:prstGeom>
          <a:noFill/>
          <a:ln>
            <a:noFill/>
          </a:ln>
          <a:effectLst>
            <a:outerShdw blurRad="57150" dist="19050" dir="5400000" algn="bl" rotWithShape="0">
              <a:srgbClr val="000000">
                <a:alpha val="50000"/>
              </a:srgbClr>
            </a:outerShdw>
          </a:effectLst>
        </p:spPr>
      </p:pic>
      <p:cxnSp>
        <p:nvCxnSpPr>
          <p:cNvPr id="113" name="Google Shape;113;p25"/>
          <p:cNvCxnSpPr/>
          <p:nvPr/>
        </p:nvCxnSpPr>
        <p:spPr>
          <a:xfrm>
            <a:off x="6257745" y="5286241"/>
            <a:ext cx="20400" cy="877800"/>
          </a:xfrm>
          <a:prstGeom prst="straightConnector1">
            <a:avLst/>
          </a:prstGeom>
          <a:noFill/>
          <a:ln w="19050" cap="flat" cmpd="sng">
            <a:solidFill>
              <a:srgbClr val="666666"/>
            </a:solidFill>
            <a:prstDash val="solid"/>
            <a:round/>
            <a:headEnd type="none" w="med" len="med"/>
            <a:tailEnd type="none" w="med" len="med"/>
          </a:ln>
        </p:spPr>
      </p:cxnSp>
      <p:sp>
        <p:nvSpPr>
          <p:cNvPr id="114" name="Google Shape;114;p25"/>
          <p:cNvSpPr txBox="1"/>
          <p:nvPr/>
        </p:nvSpPr>
        <p:spPr>
          <a:xfrm rot="-60984">
            <a:off x="6113375" y="5041554"/>
            <a:ext cx="879438" cy="455172"/>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1800" b="1">
                <a:solidFill>
                  <a:srgbClr val="666666"/>
                </a:solidFill>
                <a:latin typeface="Caveat"/>
                <a:ea typeface="Caveat"/>
                <a:cs typeface="Caveat"/>
                <a:sym typeface="Caveat"/>
              </a:rPr>
              <a:t>Wonder</a:t>
            </a:r>
            <a:endParaRPr sz="1800" b="1">
              <a:solidFill>
                <a:srgbClr val="666666"/>
              </a:solidFill>
              <a:latin typeface="Caveat"/>
              <a:ea typeface="Caveat"/>
              <a:cs typeface="Caveat"/>
              <a:sym typeface="Caveat"/>
            </a:endParaRPr>
          </a:p>
        </p:txBody>
      </p:sp>
      <p:sp>
        <p:nvSpPr>
          <p:cNvPr id="115" name="Google Shape;115;p25"/>
          <p:cNvSpPr txBox="1"/>
          <p:nvPr/>
        </p:nvSpPr>
        <p:spPr>
          <a:xfrm rot="-59245">
            <a:off x="5480981" y="5066005"/>
            <a:ext cx="853027" cy="455172"/>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1800" b="1">
                <a:solidFill>
                  <a:srgbClr val="666666"/>
                </a:solidFill>
                <a:latin typeface="Caveat"/>
                <a:ea typeface="Caveat"/>
                <a:cs typeface="Caveat"/>
                <a:sym typeface="Caveat"/>
              </a:rPr>
              <a:t>Notice</a:t>
            </a:r>
            <a:endParaRPr sz="1800" b="1">
              <a:solidFill>
                <a:srgbClr val="666666"/>
              </a:solidFill>
              <a:latin typeface="Caveat"/>
              <a:ea typeface="Caveat"/>
              <a:cs typeface="Caveat"/>
              <a:sym typeface="Caveat"/>
            </a:endParaRPr>
          </a:p>
        </p:txBody>
      </p:sp>
      <p:cxnSp>
        <p:nvCxnSpPr>
          <p:cNvPr id="116" name="Google Shape;116;p25"/>
          <p:cNvCxnSpPr/>
          <p:nvPr/>
        </p:nvCxnSpPr>
        <p:spPr>
          <a:xfrm rot="10800000" flipH="1">
            <a:off x="5420800" y="5494425"/>
            <a:ext cx="1528500" cy="32400"/>
          </a:xfrm>
          <a:prstGeom prst="straightConnector1">
            <a:avLst/>
          </a:prstGeom>
          <a:noFill/>
          <a:ln w="19050" cap="flat" cmpd="sng">
            <a:solidFill>
              <a:srgbClr val="666666"/>
            </a:solidFill>
            <a:prstDash val="solid"/>
            <a:round/>
            <a:headEnd type="none" w="med" len="med"/>
            <a:tailEnd type="none" w="med" len="med"/>
          </a:ln>
        </p:spPr>
      </p:cxnSp>
      <p:sp>
        <p:nvSpPr>
          <p:cNvPr id="117" name="Google Shape;117;p25"/>
          <p:cNvSpPr txBox="1"/>
          <p:nvPr/>
        </p:nvSpPr>
        <p:spPr>
          <a:xfrm>
            <a:off x="6704875" y="1925350"/>
            <a:ext cx="2142000" cy="1485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800">
                <a:solidFill>
                  <a:srgbClr val="256C8D"/>
                </a:solidFill>
                <a:latin typeface="Cabin Condensed"/>
                <a:ea typeface="Cabin Condensed"/>
                <a:cs typeface="Cabin Condensed"/>
                <a:sym typeface="Cabin Condensed"/>
              </a:rPr>
              <a:t>Add what you notice and wonder about the ingredients to your chart in your science notebook.</a:t>
            </a:r>
            <a:endParaRPr sz="180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1800">
              <a:solidFill>
                <a:srgbClr val="256C8D"/>
              </a:solidFill>
              <a:latin typeface="Cabin Condensed"/>
              <a:ea typeface="Cabin Condensed"/>
              <a:cs typeface="Cabin Condensed"/>
              <a:sym typeface="Cabin Condensed"/>
            </a:endParaRPr>
          </a:p>
        </p:txBody>
      </p:sp>
      <p:pic>
        <p:nvPicPr>
          <p:cNvPr id="118" name="Google Shape;118;p25"/>
          <p:cNvPicPr preferRelativeResize="0"/>
          <p:nvPr/>
        </p:nvPicPr>
        <p:blipFill rotWithShape="1">
          <a:blip r:embed="rId4">
            <a:alphaModFix/>
          </a:blip>
          <a:srcRect t="99" b="109"/>
          <a:stretch/>
        </p:blipFill>
        <p:spPr>
          <a:xfrm>
            <a:off x="5225150" y="1831450"/>
            <a:ext cx="1343025" cy="1485900"/>
          </a:xfrm>
          <a:prstGeom prst="rect">
            <a:avLst/>
          </a:prstGeom>
          <a:noFill/>
          <a:ln>
            <a:noFill/>
          </a:ln>
        </p:spPr>
      </p:pic>
      <p:sp>
        <p:nvSpPr>
          <p:cNvPr id="119" name="Google Shape;119;p25"/>
          <p:cNvSpPr txBox="1"/>
          <p:nvPr/>
        </p:nvSpPr>
        <p:spPr>
          <a:xfrm rot="-59162">
            <a:off x="5176117" y="3685557"/>
            <a:ext cx="1882779" cy="455172"/>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b="1">
                <a:solidFill>
                  <a:srgbClr val="666666"/>
                </a:solidFill>
                <a:latin typeface="Caveat"/>
                <a:ea typeface="Caveat"/>
                <a:cs typeface="Caveat"/>
                <a:sym typeface="Caveat"/>
              </a:rPr>
              <a:t>Ingredients of Bath Bombs</a:t>
            </a:r>
            <a:endParaRPr b="1">
              <a:solidFill>
                <a:srgbClr val="666666"/>
              </a:solidFill>
              <a:latin typeface="Caveat"/>
              <a:ea typeface="Caveat"/>
              <a:cs typeface="Caveat"/>
              <a:sym typeface="Caveat"/>
            </a:endParaRPr>
          </a:p>
        </p:txBody>
      </p:sp>
      <p:graphicFrame>
        <p:nvGraphicFramePr>
          <p:cNvPr id="2" name="Table 1">
            <a:extLst>
              <a:ext uri="{FF2B5EF4-FFF2-40B4-BE49-F238E27FC236}">
                <a16:creationId xmlns:a16="http://schemas.microsoft.com/office/drawing/2014/main" id="{DBBFE811-1E63-DA4F-903D-C885BE7DC55B}"/>
              </a:ext>
            </a:extLst>
          </p:cNvPr>
          <p:cNvGraphicFramePr>
            <a:graphicFrameLocks noGrp="1"/>
          </p:cNvGraphicFramePr>
          <p:nvPr>
            <p:extLst>
              <p:ext uri="{D42A27DB-BD31-4B8C-83A1-F6EECF244321}">
                <p14:modId xmlns:p14="http://schemas.microsoft.com/office/powerpoint/2010/main" val="939149924"/>
              </p:ext>
            </p:extLst>
          </p:nvPr>
        </p:nvGraphicFramePr>
        <p:xfrm>
          <a:off x="246412" y="1992990"/>
          <a:ext cx="4657838" cy="1315411"/>
        </p:xfrm>
        <a:graphic>
          <a:graphicData uri="http://schemas.openxmlformats.org/drawingml/2006/table">
            <a:tbl>
              <a:tblPr firstRow="1" firstCol="1" bandRow="1">
                <a:tableStyleId>{5C22544A-7EE6-4342-B048-85BDC9FD1C3A}</a:tableStyleId>
              </a:tblPr>
              <a:tblGrid>
                <a:gridCol w="1164210">
                  <a:extLst>
                    <a:ext uri="{9D8B030D-6E8A-4147-A177-3AD203B41FA5}">
                      <a16:colId xmlns:a16="http://schemas.microsoft.com/office/drawing/2014/main" val="59048770"/>
                    </a:ext>
                  </a:extLst>
                </a:gridCol>
                <a:gridCol w="1164210">
                  <a:extLst>
                    <a:ext uri="{9D8B030D-6E8A-4147-A177-3AD203B41FA5}">
                      <a16:colId xmlns:a16="http://schemas.microsoft.com/office/drawing/2014/main" val="1577142052"/>
                    </a:ext>
                  </a:extLst>
                </a:gridCol>
                <a:gridCol w="1164709">
                  <a:extLst>
                    <a:ext uri="{9D8B030D-6E8A-4147-A177-3AD203B41FA5}">
                      <a16:colId xmlns:a16="http://schemas.microsoft.com/office/drawing/2014/main" val="2783258731"/>
                    </a:ext>
                  </a:extLst>
                </a:gridCol>
                <a:gridCol w="1164709">
                  <a:extLst>
                    <a:ext uri="{9D8B030D-6E8A-4147-A177-3AD203B41FA5}">
                      <a16:colId xmlns:a16="http://schemas.microsoft.com/office/drawing/2014/main" val="1216859757"/>
                    </a:ext>
                  </a:extLst>
                </a:gridCol>
              </a:tblGrid>
              <a:tr h="167383">
                <a:tc>
                  <a:txBody>
                    <a:bodyPr/>
                    <a:lstStyle/>
                    <a:p>
                      <a:pPr marL="0" marR="0" algn="ctr">
                        <a:spcBef>
                          <a:spcPts val="0"/>
                        </a:spcBef>
                        <a:spcAft>
                          <a:spcPts val="0"/>
                        </a:spcAft>
                      </a:pPr>
                      <a:r>
                        <a:rPr lang="en-US" sz="1100">
                          <a:effectLst/>
                        </a:rPr>
                        <a:t>Recipe 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802" marR="53802" marT="0" marB="0">
                    <a:solidFill>
                      <a:srgbClr val="00B0F0"/>
                    </a:solidFill>
                  </a:tcPr>
                </a:tc>
                <a:tc>
                  <a:txBody>
                    <a:bodyPr/>
                    <a:lstStyle/>
                    <a:p>
                      <a:pPr marL="0" marR="0" algn="ctr">
                        <a:spcBef>
                          <a:spcPts val="0"/>
                        </a:spcBef>
                        <a:spcAft>
                          <a:spcPts val="0"/>
                        </a:spcAft>
                      </a:pPr>
                      <a:r>
                        <a:rPr lang="en-US" sz="1100">
                          <a:effectLst/>
                        </a:rPr>
                        <a:t>Recipe 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802" marR="53802" marT="0" marB="0">
                    <a:solidFill>
                      <a:srgbClr val="00B0F0"/>
                    </a:solidFill>
                  </a:tcPr>
                </a:tc>
                <a:tc>
                  <a:txBody>
                    <a:bodyPr/>
                    <a:lstStyle/>
                    <a:p>
                      <a:pPr marL="0" marR="0" algn="ctr">
                        <a:spcBef>
                          <a:spcPts val="0"/>
                        </a:spcBef>
                        <a:spcAft>
                          <a:spcPts val="0"/>
                        </a:spcAft>
                      </a:pPr>
                      <a:r>
                        <a:rPr lang="en-US" sz="1100">
                          <a:effectLst/>
                        </a:rPr>
                        <a:t>Recipe 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802" marR="53802" marT="0" marB="0">
                    <a:solidFill>
                      <a:srgbClr val="00B0F0"/>
                    </a:solidFill>
                  </a:tcPr>
                </a:tc>
                <a:tc>
                  <a:txBody>
                    <a:bodyPr/>
                    <a:lstStyle/>
                    <a:p>
                      <a:pPr marL="0" marR="0" algn="ctr">
                        <a:spcBef>
                          <a:spcPts val="0"/>
                        </a:spcBef>
                        <a:spcAft>
                          <a:spcPts val="0"/>
                        </a:spcAft>
                      </a:pPr>
                      <a:r>
                        <a:rPr lang="en-US" sz="1100" dirty="0">
                          <a:effectLst/>
                        </a:rPr>
                        <a:t>Recipe 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02" marR="53802" marT="0" marB="0">
                    <a:solidFill>
                      <a:srgbClr val="00B0F0"/>
                    </a:solidFill>
                  </a:tcPr>
                </a:tc>
                <a:extLst>
                  <a:ext uri="{0D108BD9-81ED-4DB2-BD59-A6C34878D82A}">
                    <a16:rowId xmlns:a16="http://schemas.microsoft.com/office/drawing/2014/main" val="2320362655"/>
                  </a:ext>
                </a:extLst>
              </a:tr>
              <a:tr h="1147771">
                <a:tc>
                  <a:txBody>
                    <a:bodyPr/>
                    <a:lstStyle/>
                    <a:p>
                      <a:pPr marL="0" marR="0" algn="l">
                        <a:spcBef>
                          <a:spcPts val="0"/>
                        </a:spcBef>
                        <a:spcAft>
                          <a:spcPts val="0"/>
                        </a:spcAft>
                      </a:pPr>
                      <a:r>
                        <a:rPr lang="en-US" sz="900" b="0" dirty="0">
                          <a:solidFill>
                            <a:schemeClr val="tx1"/>
                          </a:solidFill>
                          <a:effectLst/>
                        </a:rPr>
                        <a:t>1/3 c. sodium bicarbonate</a:t>
                      </a:r>
                    </a:p>
                    <a:p>
                      <a:pPr marL="0" marR="0" algn="l">
                        <a:spcBef>
                          <a:spcPts val="0"/>
                        </a:spcBef>
                        <a:spcAft>
                          <a:spcPts val="0"/>
                        </a:spcAft>
                      </a:pPr>
                      <a:r>
                        <a:rPr lang="en-US" sz="900" b="0" dirty="0">
                          <a:solidFill>
                            <a:schemeClr val="tx1"/>
                          </a:solidFill>
                          <a:effectLst/>
                        </a:rPr>
                        <a:t>1/6 c. lemonade mix</a:t>
                      </a:r>
                    </a:p>
                    <a:p>
                      <a:pPr marL="0" marR="0" algn="l">
                        <a:spcBef>
                          <a:spcPts val="0"/>
                        </a:spcBef>
                        <a:spcAft>
                          <a:spcPts val="0"/>
                        </a:spcAft>
                      </a:pPr>
                      <a:r>
                        <a:rPr lang="en-US" sz="900" b="0" dirty="0">
                          <a:solidFill>
                            <a:schemeClr val="tx1"/>
                          </a:solidFill>
                          <a:effectLst/>
                        </a:rPr>
                        <a:t>1/6 c. Epsom salt</a:t>
                      </a:r>
                    </a:p>
                    <a:p>
                      <a:pPr marL="0" marR="0" algn="l">
                        <a:spcBef>
                          <a:spcPts val="0"/>
                        </a:spcBef>
                        <a:spcAft>
                          <a:spcPts val="0"/>
                        </a:spcAft>
                      </a:pPr>
                      <a:r>
                        <a:rPr lang="en-US" sz="900" b="0" dirty="0">
                          <a:solidFill>
                            <a:schemeClr val="tx1"/>
                          </a:solidFill>
                          <a:effectLst/>
                        </a:rPr>
                        <a:t>1 T. cornstarch</a:t>
                      </a:r>
                    </a:p>
                    <a:p>
                      <a:pPr marL="0" marR="0" algn="l">
                        <a:spcBef>
                          <a:spcPts val="0"/>
                        </a:spcBef>
                        <a:spcAft>
                          <a:spcPts val="0"/>
                        </a:spcAft>
                      </a:pPr>
                      <a:r>
                        <a:rPr lang="en-US" sz="900" b="0" dirty="0">
                          <a:solidFill>
                            <a:schemeClr val="tx1"/>
                          </a:solidFill>
                          <a:effectLst/>
                        </a:rPr>
                        <a:t>1 t. olive oil</a:t>
                      </a:r>
                    </a:p>
                    <a:p>
                      <a:pPr marL="0" marR="0" algn="l">
                        <a:spcBef>
                          <a:spcPts val="0"/>
                        </a:spcBef>
                        <a:spcAft>
                          <a:spcPts val="0"/>
                        </a:spcAft>
                      </a:pPr>
                      <a:r>
                        <a:rPr lang="en-US" sz="900" b="0" dirty="0">
                          <a:solidFill>
                            <a:schemeClr val="tx1"/>
                          </a:solidFill>
                          <a:effectLst/>
                        </a:rPr>
                        <a:t>1/3 t. water</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02" marR="53802" marT="0" marB="0">
                    <a:solidFill>
                      <a:srgbClr val="00B0F0">
                        <a:alpha val="14000"/>
                      </a:srgbClr>
                    </a:solidFill>
                  </a:tcPr>
                </a:tc>
                <a:tc>
                  <a:txBody>
                    <a:bodyPr/>
                    <a:lstStyle/>
                    <a:p>
                      <a:pPr marL="0" marR="0" algn="l">
                        <a:spcBef>
                          <a:spcPts val="0"/>
                        </a:spcBef>
                        <a:spcAft>
                          <a:spcPts val="0"/>
                        </a:spcAft>
                      </a:pPr>
                      <a:r>
                        <a:rPr lang="en-US" sz="900" dirty="0">
                          <a:effectLst/>
                        </a:rPr>
                        <a:t>1/6 c Epsom salts</a:t>
                      </a:r>
                    </a:p>
                    <a:p>
                      <a:pPr marL="0" marR="0" algn="l">
                        <a:spcBef>
                          <a:spcPts val="0"/>
                        </a:spcBef>
                        <a:spcAft>
                          <a:spcPts val="0"/>
                        </a:spcAft>
                      </a:pPr>
                      <a:r>
                        <a:rPr lang="en-US" sz="900" dirty="0">
                          <a:effectLst/>
                        </a:rPr>
                        <a:t>1/3 c. sodium bicarbonate</a:t>
                      </a:r>
                    </a:p>
                    <a:p>
                      <a:pPr marL="0" marR="0" algn="l">
                        <a:spcBef>
                          <a:spcPts val="0"/>
                        </a:spcBef>
                        <a:spcAft>
                          <a:spcPts val="0"/>
                        </a:spcAft>
                      </a:pPr>
                      <a:r>
                        <a:rPr lang="en-US" sz="900" dirty="0">
                          <a:effectLst/>
                        </a:rPr>
                        <a:t>1/6 c. citric acid</a:t>
                      </a:r>
                    </a:p>
                    <a:p>
                      <a:pPr marL="0" marR="0" algn="l">
                        <a:spcBef>
                          <a:spcPts val="0"/>
                        </a:spcBef>
                        <a:spcAft>
                          <a:spcPts val="0"/>
                        </a:spcAft>
                      </a:pPr>
                      <a:r>
                        <a:rPr lang="en-US" sz="900" dirty="0">
                          <a:effectLst/>
                        </a:rPr>
                        <a:t>1 t. olive oil</a:t>
                      </a:r>
                    </a:p>
                    <a:p>
                      <a:pPr marL="0" marR="0" algn="l">
                        <a:spcBef>
                          <a:spcPts val="0"/>
                        </a:spcBef>
                        <a:spcAft>
                          <a:spcPts val="0"/>
                        </a:spcAft>
                      </a:pPr>
                      <a:r>
                        <a:rPr lang="en-US" sz="900" dirty="0">
                          <a:effectLst/>
                        </a:rPr>
                        <a:t>1/3 t. water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02" marR="53802" marT="0" marB="0">
                    <a:solidFill>
                      <a:srgbClr val="00B0F0">
                        <a:alpha val="14000"/>
                      </a:srgbClr>
                    </a:solidFill>
                  </a:tcPr>
                </a:tc>
                <a:tc>
                  <a:txBody>
                    <a:bodyPr/>
                    <a:lstStyle/>
                    <a:p>
                      <a:pPr marL="0" marR="0" algn="l">
                        <a:spcBef>
                          <a:spcPts val="0"/>
                        </a:spcBef>
                        <a:spcAft>
                          <a:spcPts val="0"/>
                        </a:spcAft>
                      </a:pPr>
                      <a:r>
                        <a:rPr lang="en-US" sz="900" dirty="0">
                          <a:effectLst/>
                        </a:rPr>
                        <a:t>½ c. sodium bicarbonate</a:t>
                      </a:r>
                    </a:p>
                    <a:p>
                      <a:pPr marL="0" marR="0" algn="l">
                        <a:spcBef>
                          <a:spcPts val="0"/>
                        </a:spcBef>
                        <a:spcAft>
                          <a:spcPts val="0"/>
                        </a:spcAft>
                      </a:pPr>
                      <a:r>
                        <a:rPr lang="en-US" sz="900" dirty="0">
                          <a:effectLst/>
                        </a:rPr>
                        <a:t>¼ c. citric acid</a:t>
                      </a:r>
                    </a:p>
                    <a:p>
                      <a:pPr marL="0" marR="0" algn="l">
                        <a:spcBef>
                          <a:spcPts val="0"/>
                        </a:spcBef>
                        <a:spcAft>
                          <a:spcPts val="0"/>
                        </a:spcAft>
                      </a:pPr>
                      <a:r>
                        <a:rPr lang="en-US" sz="900" dirty="0">
                          <a:effectLst/>
                        </a:rPr>
                        <a:t>1/8 c. coconut oil</a:t>
                      </a:r>
                    </a:p>
                    <a:p>
                      <a:pPr marL="0" marR="0" algn="l">
                        <a:spcBef>
                          <a:spcPts val="0"/>
                        </a:spcBef>
                        <a:spcAft>
                          <a:spcPts val="0"/>
                        </a:spcAft>
                      </a:pPr>
                      <a:r>
                        <a:rPr lang="en-US" sz="900" dirty="0">
                          <a:effectLst/>
                        </a:rPr>
                        <a:t>1 t salt</a:t>
                      </a:r>
                    </a:p>
                    <a:p>
                      <a:pPr marL="0" marR="0" algn="l">
                        <a:spcBef>
                          <a:spcPts val="0"/>
                        </a:spcBef>
                        <a:spcAft>
                          <a:spcPts val="0"/>
                        </a:spcAft>
                      </a:pPr>
                      <a:r>
                        <a:rPr lang="en-US" sz="900" dirty="0">
                          <a:effectLst/>
                        </a:rPr>
                        <a:t>1 t sugar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02" marR="53802" marT="0" marB="0">
                    <a:solidFill>
                      <a:srgbClr val="00B0F0">
                        <a:alpha val="14000"/>
                      </a:srgbClr>
                    </a:solidFill>
                  </a:tcPr>
                </a:tc>
                <a:tc>
                  <a:txBody>
                    <a:bodyPr/>
                    <a:lstStyle/>
                    <a:p>
                      <a:pPr marL="0" marR="0" algn="l">
                        <a:spcBef>
                          <a:spcPts val="0"/>
                        </a:spcBef>
                        <a:spcAft>
                          <a:spcPts val="0"/>
                        </a:spcAft>
                      </a:pPr>
                      <a:r>
                        <a:rPr lang="en-US" sz="900" dirty="0">
                          <a:effectLst/>
                        </a:rPr>
                        <a:t>1/6 c lemonade mix</a:t>
                      </a:r>
                    </a:p>
                    <a:p>
                      <a:pPr marL="0" marR="0" algn="l">
                        <a:spcBef>
                          <a:spcPts val="0"/>
                        </a:spcBef>
                        <a:spcAft>
                          <a:spcPts val="0"/>
                        </a:spcAft>
                      </a:pPr>
                      <a:r>
                        <a:rPr lang="en-US" sz="900" dirty="0">
                          <a:effectLst/>
                        </a:rPr>
                        <a:t>1/6 c. Epsom salts</a:t>
                      </a:r>
                    </a:p>
                    <a:p>
                      <a:pPr marL="0" marR="0" algn="l">
                        <a:spcBef>
                          <a:spcPts val="0"/>
                        </a:spcBef>
                        <a:spcAft>
                          <a:spcPts val="0"/>
                        </a:spcAft>
                      </a:pPr>
                      <a:r>
                        <a:rPr lang="en-US" sz="900" dirty="0">
                          <a:effectLst/>
                        </a:rPr>
                        <a:t>1/3 c. sodium bicarbonate</a:t>
                      </a:r>
                    </a:p>
                    <a:p>
                      <a:pPr marL="0" marR="0" algn="l">
                        <a:spcBef>
                          <a:spcPts val="0"/>
                        </a:spcBef>
                        <a:spcAft>
                          <a:spcPts val="0"/>
                        </a:spcAft>
                      </a:pPr>
                      <a:r>
                        <a:rPr lang="en-US" sz="900" dirty="0">
                          <a:effectLst/>
                        </a:rPr>
                        <a:t>1/3 t water</a:t>
                      </a:r>
                    </a:p>
                    <a:p>
                      <a:pPr marL="0" marR="0" algn="l">
                        <a:spcBef>
                          <a:spcPts val="0"/>
                        </a:spcBef>
                        <a:spcAft>
                          <a:spcPts val="0"/>
                        </a:spcAft>
                      </a:pPr>
                      <a:r>
                        <a:rPr lang="en-US" sz="900" dirty="0">
                          <a:effectLst/>
                        </a:rPr>
                        <a:t>1 t olive oil</a:t>
                      </a:r>
                    </a:p>
                    <a:p>
                      <a:pPr marL="0" marR="0" algn="l">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02" marR="53802" marT="0" marB="0">
                    <a:solidFill>
                      <a:srgbClr val="00B0F0">
                        <a:alpha val="14000"/>
                      </a:srgbClr>
                    </a:solidFill>
                  </a:tcPr>
                </a:tc>
                <a:extLst>
                  <a:ext uri="{0D108BD9-81ED-4DB2-BD59-A6C34878D82A}">
                    <a16:rowId xmlns:a16="http://schemas.microsoft.com/office/drawing/2014/main" val="741170742"/>
                  </a:ext>
                </a:extLst>
              </a:tr>
            </a:tbl>
          </a:graphicData>
        </a:graphic>
      </p:graphicFrame>
      <p:sp>
        <p:nvSpPr>
          <p:cNvPr id="3" name="Rectangle 2">
            <a:extLst>
              <a:ext uri="{FF2B5EF4-FFF2-40B4-BE49-F238E27FC236}">
                <a16:creationId xmlns:a16="http://schemas.microsoft.com/office/drawing/2014/main" id="{E8E00BBB-66F1-494A-90E9-152C7F937E8C}"/>
              </a:ext>
            </a:extLst>
          </p:cNvPr>
          <p:cNvSpPr>
            <a:spLocks noChangeArrowheads="1"/>
          </p:cNvSpPr>
          <p:nvPr/>
        </p:nvSpPr>
        <p:spPr bwMode="auto">
          <a:xfrm>
            <a:off x="141458" y="1557141"/>
            <a:ext cx="286488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Homemade Bath Bomb Recipes</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AE1DDD49-B32D-EA43-B169-02A906CC750C}"/>
              </a:ext>
            </a:extLst>
          </p:cNvPr>
          <p:cNvSpPr>
            <a:spLocks noChangeArrowheads="1"/>
          </p:cNvSpPr>
          <p:nvPr/>
        </p:nvSpPr>
        <p:spPr bwMode="auto">
          <a:xfrm>
            <a:off x="152350" y="3870720"/>
            <a:ext cx="33457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Store-bought Bath Bomb Ingredients</a:t>
            </a:r>
            <a:r>
              <a:rPr kumimoji="0" lang="en-US" altLang="en-US" sz="6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560808E4-BC9B-A847-AE5D-A4DCAE94330F}"/>
              </a:ext>
            </a:extLst>
          </p:cNvPr>
          <p:cNvPicPr>
            <a:picLocks noChangeAspect="1"/>
          </p:cNvPicPr>
          <p:nvPr/>
        </p:nvPicPr>
        <p:blipFill>
          <a:blip r:embed="rId5"/>
          <a:stretch>
            <a:fillRect/>
          </a:stretch>
        </p:blipFill>
        <p:spPr>
          <a:xfrm>
            <a:off x="68350" y="4336476"/>
            <a:ext cx="4904250" cy="808679"/>
          </a:xfrm>
          <a:prstGeom prst="rect">
            <a:avLst/>
          </a:prstGeom>
        </p:spPr>
      </p:pic>
      <p:sp>
        <p:nvSpPr>
          <p:cNvPr id="22" name="Google Shape;205;p33">
            <a:extLst>
              <a:ext uri="{FF2B5EF4-FFF2-40B4-BE49-F238E27FC236}">
                <a16:creationId xmlns:a16="http://schemas.microsoft.com/office/drawing/2014/main" id="{F4D1CDB1-97CB-3E47-B18E-278140BF38E5}"/>
              </a:ext>
            </a:extLst>
          </p:cNvPr>
          <p:cNvSpPr/>
          <p:nvPr/>
        </p:nvSpPr>
        <p:spPr>
          <a:xfrm>
            <a:off x="493788" y="3512039"/>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solidFill>
                  <a:srgbClr val="FFFFFF"/>
                </a:solidFill>
                <a:latin typeface="Boogaloo"/>
                <a:ea typeface="Boogaloo"/>
                <a:cs typeface="Boogaloo"/>
                <a:sym typeface="Boogaloo"/>
              </a:rPr>
              <a:t>How can we identify different ingredients?</a:t>
            </a:r>
            <a:endParaRPr sz="3200" dirty="0">
              <a:solidFill>
                <a:srgbClr val="FFFFFF"/>
              </a:solidFill>
              <a:latin typeface="Boogaloo"/>
              <a:ea typeface="Boogaloo"/>
              <a:cs typeface="Boogaloo"/>
              <a:sym typeface="Boogalo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8620" y="187484"/>
            <a:ext cx="7886700" cy="1325563"/>
          </a:xfrm>
        </p:spPr>
        <p:txBody>
          <a:bodyPr/>
          <a:lstStyle/>
          <a:p>
            <a:pPr algn="ctr" eaLnBrk="1" hangingPunct="1"/>
            <a:r>
              <a:rPr lang="en-US" b="1" dirty="0">
                <a:latin typeface="Calibri" charset="0"/>
              </a:rPr>
              <a:t>Physical properties</a:t>
            </a:r>
          </a:p>
        </p:txBody>
      </p:sp>
      <p:sp>
        <p:nvSpPr>
          <p:cNvPr id="5123" name="Content Placeholder 2"/>
          <p:cNvSpPr>
            <a:spLocks noGrp="1"/>
          </p:cNvSpPr>
          <p:nvPr>
            <p:ph sz="half" idx="1"/>
          </p:nvPr>
        </p:nvSpPr>
        <p:spPr>
          <a:xfrm>
            <a:off x="152400" y="1600200"/>
            <a:ext cx="4343400" cy="4892674"/>
          </a:xfrm>
        </p:spPr>
        <p:txBody>
          <a:bodyPr>
            <a:normAutofit/>
          </a:bodyPr>
          <a:lstStyle/>
          <a:p>
            <a:pPr eaLnBrk="1" hangingPunct="1"/>
            <a:r>
              <a:rPr lang="en-US" sz="2800" dirty="0">
                <a:latin typeface="Calibri" charset="0"/>
              </a:rPr>
              <a:t>A </a:t>
            </a:r>
            <a:r>
              <a:rPr lang="en-US" sz="2800" b="1" dirty="0">
                <a:latin typeface="Calibri" charset="0"/>
              </a:rPr>
              <a:t>physical property </a:t>
            </a:r>
            <a:r>
              <a:rPr lang="en-US" sz="2800" dirty="0">
                <a:latin typeface="Calibri" charset="0"/>
              </a:rPr>
              <a:t>is a characteristic of matter that can be observed without changing the matter’s identity</a:t>
            </a:r>
          </a:p>
          <a:p>
            <a:pPr lvl="1" eaLnBrk="1" hangingPunct="1"/>
            <a:r>
              <a:rPr lang="en-US" sz="2400" dirty="0">
                <a:latin typeface="Calibri" charset="0"/>
              </a:rPr>
              <a:t>You can see it without changing what you’re looking at into something else</a:t>
            </a:r>
          </a:p>
          <a:p>
            <a:pPr lvl="1" eaLnBrk="1" hangingPunct="1"/>
            <a:r>
              <a:rPr lang="en-US" sz="2400" dirty="0">
                <a:latin typeface="Calibri" charset="0"/>
              </a:rPr>
              <a:t>Can be qualitative or quantitative</a:t>
            </a:r>
          </a:p>
        </p:txBody>
      </p:sp>
      <p:pic>
        <p:nvPicPr>
          <p:cNvPr id="5125" name="Picture 11" descr="http://allnaturalbeauty.us/orange_homema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370" y="1792606"/>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6172200" y="1316356"/>
            <a:ext cx="2857500" cy="2857500"/>
          </a:xfrm>
          <a:prstGeom prst="rect">
            <a:avLst/>
          </a:prstGeom>
        </p:spPr>
      </p:pic>
      <p:pic>
        <p:nvPicPr>
          <p:cNvPr id="3" name="Picture 2"/>
          <p:cNvPicPr>
            <a:picLocks noChangeAspect="1"/>
          </p:cNvPicPr>
          <p:nvPr/>
        </p:nvPicPr>
        <p:blipFill>
          <a:blip r:embed="rId4"/>
          <a:stretch>
            <a:fillRect/>
          </a:stretch>
        </p:blipFill>
        <p:spPr>
          <a:xfrm>
            <a:off x="4648202" y="4614545"/>
            <a:ext cx="4178300" cy="1943100"/>
          </a:xfrm>
          <a:prstGeom prst="rect">
            <a:avLst/>
          </a:prstGeom>
        </p:spPr>
      </p:pic>
    </p:spTree>
    <p:extLst>
      <p:ext uri="{BB962C8B-B14F-4D97-AF65-F5344CB8AC3E}">
        <p14:creationId xmlns:p14="http://schemas.microsoft.com/office/powerpoint/2010/main" val="2917594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7" descr="http://blackdiamondring-s.com/wp-content/uploads/2011/05/36.-14k-gold-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900" y="609600"/>
            <a:ext cx="2324100" cy="232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8" name="Title 1"/>
          <p:cNvSpPr>
            <a:spLocks noGrp="1"/>
          </p:cNvSpPr>
          <p:nvPr>
            <p:ph type="title"/>
          </p:nvPr>
        </p:nvSpPr>
        <p:spPr>
          <a:xfrm>
            <a:off x="457200" y="-152400"/>
            <a:ext cx="8229600" cy="1143000"/>
          </a:xfrm>
        </p:spPr>
        <p:txBody>
          <a:bodyPr/>
          <a:lstStyle/>
          <a:p>
            <a:r>
              <a:rPr lang="en-US" b="1" dirty="0">
                <a:latin typeface="Calibri" charset="0"/>
              </a:rPr>
              <a:t>Examples of Physical Properties</a:t>
            </a:r>
          </a:p>
        </p:txBody>
      </p:sp>
      <p:sp>
        <p:nvSpPr>
          <p:cNvPr id="9219" name="Content Placeholder 2"/>
          <p:cNvSpPr>
            <a:spLocks noGrp="1"/>
          </p:cNvSpPr>
          <p:nvPr>
            <p:ph sz="half" idx="1"/>
          </p:nvPr>
        </p:nvSpPr>
        <p:spPr>
          <a:xfrm>
            <a:off x="-76200" y="609600"/>
            <a:ext cx="5943600" cy="5654040"/>
          </a:xfrm>
        </p:spPr>
        <p:txBody>
          <a:bodyPr numCol="2">
            <a:normAutofit/>
          </a:bodyPr>
          <a:lstStyle/>
          <a:p>
            <a:pPr lvl="1"/>
            <a:r>
              <a:rPr lang="en-US" sz="2200" dirty="0">
                <a:solidFill>
                  <a:srgbClr val="FF0000"/>
                </a:solidFill>
                <a:latin typeface="Calibri" charset="0"/>
              </a:rPr>
              <a:t>Mass</a:t>
            </a:r>
          </a:p>
          <a:p>
            <a:pPr lvl="1"/>
            <a:r>
              <a:rPr lang="en-US" sz="2200" dirty="0">
                <a:solidFill>
                  <a:srgbClr val="FF0000"/>
                </a:solidFill>
                <a:latin typeface="Calibri" charset="0"/>
              </a:rPr>
              <a:t>Volume</a:t>
            </a:r>
          </a:p>
          <a:p>
            <a:pPr lvl="1"/>
            <a:r>
              <a:rPr lang="en-US" sz="2200" dirty="0">
                <a:solidFill>
                  <a:srgbClr val="FF0000"/>
                </a:solidFill>
                <a:latin typeface="Calibri" charset="0"/>
              </a:rPr>
              <a:t>Density</a:t>
            </a:r>
          </a:p>
          <a:p>
            <a:pPr lvl="1"/>
            <a:r>
              <a:rPr lang="en-US" sz="2200" dirty="0">
                <a:latin typeface="Calibri" charset="0"/>
              </a:rPr>
              <a:t>Color</a:t>
            </a:r>
          </a:p>
          <a:p>
            <a:pPr lvl="1"/>
            <a:r>
              <a:rPr lang="en-US" sz="2200" dirty="0">
                <a:latin typeface="Calibri" charset="0"/>
              </a:rPr>
              <a:t>Size</a:t>
            </a:r>
          </a:p>
          <a:p>
            <a:pPr lvl="1"/>
            <a:r>
              <a:rPr lang="en-US" sz="2200" dirty="0">
                <a:solidFill>
                  <a:srgbClr val="FF0000"/>
                </a:solidFill>
                <a:latin typeface="Calibri" charset="0"/>
              </a:rPr>
              <a:t>Melting and Boiling Point</a:t>
            </a:r>
          </a:p>
          <a:p>
            <a:pPr lvl="1"/>
            <a:r>
              <a:rPr lang="en-US" sz="2200" dirty="0">
                <a:latin typeface="Calibri" charset="0"/>
              </a:rPr>
              <a:t>Hardness</a:t>
            </a:r>
          </a:p>
          <a:p>
            <a:pPr lvl="1"/>
            <a:r>
              <a:rPr lang="en-US" sz="2200" dirty="0">
                <a:latin typeface="Calibri" charset="0"/>
              </a:rPr>
              <a:t>Odor</a:t>
            </a:r>
          </a:p>
          <a:p>
            <a:pPr lvl="1"/>
            <a:r>
              <a:rPr lang="en-US" sz="2200" dirty="0">
                <a:latin typeface="Calibri" charset="0"/>
              </a:rPr>
              <a:t>Taste </a:t>
            </a:r>
          </a:p>
          <a:p>
            <a:pPr lvl="1"/>
            <a:r>
              <a:rPr lang="en-US" sz="2200" dirty="0">
                <a:solidFill>
                  <a:srgbClr val="FF0000"/>
                </a:solidFill>
                <a:latin typeface="Calibri" charset="0"/>
              </a:rPr>
              <a:t>State of matter</a:t>
            </a:r>
          </a:p>
          <a:p>
            <a:pPr lvl="1"/>
            <a:r>
              <a:rPr lang="en-US" sz="2200" dirty="0">
                <a:latin typeface="Calibri" charset="0"/>
              </a:rPr>
              <a:t>Texture</a:t>
            </a:r>
          </a:p>
          <a:p>
            <a:pPr lvl="1"/>
            <a:r>
              <a:rPr lang="en-US" sz="2200" dirty="0">
                <a:latin typeface="Calibri" charset="0"/>
              </a:rPr>
              <a:t>Luster (shine)</a:t>
            </a:r>
          </a:p>
          <a:p>
            <a:pPr lvl="1"/>
            <a:r>
              <a:rPr lang="en-US" sz="2200" dirty="0">
                <a:latin typeface="Calibri" charset="0"/>
              </a:rPr>
              <a:t>Flexibility</a:t>
            </a:r>
          </a:p>
          <a:p>
            <a:pPr lvl="1"/>
            <a:r>
              <a:rPr lang="en-US" sz="2200" dirty="0">
                <a:solidFill>
                  <a:srgbClr val="FF0000"/>
                </a:solidFill>
                <a:latin typeface="Calibri" charset="0"/>
              </a:rPr>
              <a:t>Heat (thermal) conductivity</a:t>
            </a:r>
          </a:p>
          <a:p>
            <a:pPr lvl="1"/>
            <a:r>
              <a:rPr lang="en-US" sz="2200" dirty="0">
                <a:solidFill>
                  <a:srgbClr val="FF0000"/>
                </a:solidFill>
                <a:latin typeface="Calibri" charset="0"/>
              </a:rPr>
              <a:t>Electrical conductivity</a:t>
            </a:r>
          </a:p>
          <a:p>
            <a:pPr lvl="1"/>
            <a:r>
              <a:rPr lang="en-US" sz="2200" dirty="0">
                <a:solidFill>
                  <a:srgbClr val="FF0000"/>
                </a:solidFill>
                <a:latin typeface="Calibri" charset="0"/>
              </a:rPr>
              <a:t>Solubility</a:t>
            </a:r>
            <a:r>
              <a:rPr lang="en-US" sz="2200" dirty="0">
                <a:latin typeface="Calibri" charset="0"/>
              </a:rPr>
              <a:t> </a:t>
            </a:r>
          </a:p>
          <a:p>
            <a:pPr lvl="1"/>
            <a:r>
              <a:rPr lang="en-US" sz="2200" dirty="0">
                <a:latin typeface="Calibri" charset="0"/>
              </a:rPr>
              <a:t>Shape</a:t>
            </a:r>
          </a:p>
          <a:p>
            <a:pPr lvl="1"/>
            <a:r>
              <a:rPr lang="en-US" sz="2200" dirty="0">
                <a:solidFill>
                  <a:srgbClr val="FF0000"/>
                </a:solidFill>
                <a:latin typeface="Calibri" charset="0"/>
              </a:rPr>
              <a:t>Viscosity</a:t>
            </a:r>
          </a:p>
          <a:p>
            <a:pPr lvl="1"/>
            <a:r>
              <a:rPr lang="en-US" sz="2200" dirty="0">
                <a:solidFill>
                  <a:srgbClr val="FF0000"/>
                </a:solidFill>
                <a:latin typeface="Calibri" charset="0"/>
              </a:rPr>
              <a:t>Ductility</a:t>
            </a:r>
          </a:p>
          <a:p>
            <a:pPr lvl="1"/>
            <a:r>
              <a:rPr lang="en-US" sz="2200" dirty="0">
                <a:solidFill>
                  <a:srgbClr val="FF0000"/>
                </a:solidFill>
                <a:latin typeface="Calibri" charset="0"/>
              </a:rPr>
              <a:t>Malleability</a:t>
            </a:r>
          </a:p>
          <a:p>
            <a:pPr lvl="1">
              <a:buFont typeface="Arial" charset="0"/>
              <a:buNone/>
            </a:pPr>
            <a:endParaRPr lang="en-US" dirty="0">
              <a:latin typeface="Calibri" charset="0"/>
            </a:endParaRPr>
          </a:p>
        </p:txBody>
      </p:sp>
      <p:pic>
        <p:nvPicPr>
          <p:cNvPr id="2" name="Picture 1"/>
          <p:cNvPicPr>
            <a:picLocks noChangeAspect="1"/>
          </p:cNvPicPr>
          <p:nvPr/>
        </p:nvPicPr>
        <p:blipFill>
          <a:blip r:embed="rId3"/>
          <a:stretch>
            <a:fillRect/>
          </a:stretch>
        </p:blipFill>
        <p:spPr>
          <a:xfrm>
            <a:off x="5257800" y="2057400"/>
            <a:ext cx="1725880" cy="1828800"/>
          </a:xfrm>
          <a:prstGeom prst="rect">
            <a:avLst/>
          </a:prstGeom>
        </p:spPr>
      </p:pic>
      <p:pic>
        <p:nvPicPr>
          <p:cNvPr id="3" name="Picture 2"/>
          <p:cNvPicPr>
            <a:picLocks noChangeAspect="1"/>
          </p:cNvPicPr>
          <p:nvPr/>
        </p:nvPicPr>
        <p:blipFill>
          <a:blip r:embed="rId4"/>
          <a:stretch>
            <a:fillRect/>
          </a:stretch>
        </p:blipFill>
        <p:spPr>
          <a:xfrm>
            <a:off x="3276600" y="3962400"/>
            <a:ext cx="1752600" cy="1752600"/>
          </a:xfrm>
          <a:prstGeom prst="rect">
            <a:avLst/>
          </a:prstGeom>
        </p:spPr>
      </p:pic>
      <p:pic>
        <p:nvPicPr>
          <p:cNvPr id="4" name="Picture 3"/>
          <p:cNvPicPr>
            <a:picLocks noChangeAspect="1"/>
          </p:cNvPicPr>
          <p:nvPr/>
        </p:nvPicPr>
        <p:blipFill>
          <a:blip r:embed="rId5"/>
          <a:stretch>
            <a:fillRect/>
          </a:stretch>
        </p:blipFill>
        <p:spPr>
          <a:xfrm>
            <a:off x="5867400" y="4800600"/>
            <a:ext cx="1695625" cy="1600200"/>
          </a:xfrm>
          <a:prstGeom prst="rect">
            <a:avLst/>
          </a:prstGeom>
        </p:spPr>
      </p:pic>
      <p:pic>
        <p:nvPicPr>
          <p:cNvPr id="5" name="Picture 4" descr="images-1.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6600" y="2971800"/>
            <a:ext cx="1888174" cy="1414308"/>
          </a:xfrm>
          <a:prstGeom prst="rect">
            <a:avLst/>
          </a:prstGeom>
        </p:spPr>
      </p:pic>
    </p:spTree>
    <p:extLst>
      <p:ext uri="{BB962C8B-B14F-4D97-AF65-F5344CB8AC3E}">
        <p14:creationId xmlns:p14="http://schemas.microsoft.com/office/powerpoint/2010/main" val="348212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a:stretch>
            <a:fillRect/>
          </a:stretch>
        </p:blipFill>
        <p:spPr>
          <a:xfrm>
            <a:off x="3352800" y="0"/>
            <a:ext cx="2343275" cy="1089729"/>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326043559"/>
              </p:ext>
            </p:extLst>
          </p:nvPr>
        </p:nvGraphicFramePr>
        <p:xfrm>
          <a:off x="1447800" y="1066800"/>
          <a:ext cx="6096000" cy="12115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Thermal/electrical</a:t>
                      </a:r>
                      <a:r>
                        <a:rPr lang="en-US" baseline="0" dirty="0"/>
                        <a:t> </a:t>
                      </a:r>
                      <a:r>
                        <a:rPr lang="en-US" dirty="0"/>
                        <a:t>Conductivity</a:t>
                      </a:r>
                    </a:p>
                  </a:txBody>
                  <a:tcPr/>
                </a:tc>
                <a:tc>
                  <a:txBody>
                    <a:bodyPr/>
                    <a:lstStyle/>
                    <a:p>
                      <a:r>
                        <a:rPr lang="en-US" dirty="0">
                          <a:solidFill>
                            <a:schemeClr val="accent6">
                              <a:lumMod val="60000"/>
                              <a:lumOff val="40000"/>
                            </a:schemeClr>
                          </a:solidFill>
                        </a:rPr>
                        <a:t>State</a:t>
                      </a:r>
                    </a:p>
                  </a:txBody>
                  <a:tcPr/>
                </a:tc>
                <a:tc>
                  <a:txBody>
                    <a:bodyPr/>
                    <a:lstStyle/>
                    <a:p>
                      <a:r>
                        <a:rPr lang="en-US" dirty="0"/>
                        <a:t>Density</a:t>
                      </a:r>
                    </a:p>
                  </a:txBody>
                  <a:tcPr/>
                </a:tc>
                <a:extLst>
                  <a:ext uri="{0D108BD9-81ED-4DB2-BD59-A6C34878D82A}">
                    <a16:rowId xmlns:a16="http://schemas.microsoft.com/office/drawing/2014/main" val="10000"/>
                  </a:ext>
                </a:extLst>
              </a:tr>
              <a:tr h="370840">
                <a:tc>
                  <a:txBody>
                    <a:bodyPr/>
                    <a:lstStyle/>
                    <a:p>
                      <a:r>
                        <a:rPr lang="en-US" dirty="0"/>
                        <a:t>the rate at which a substance transfers</a:t>
                      </a:r>
                      <a:r>
                        <a:rPr lang="en-US" baseline="0" dirty="0"/>
                        <a:t> heat or electricity</a:t>
                      </a:r>
                      <a:endParaRPr lang="en-US" dirty="0"/>
                    </a:p>
                  </a:txBody>
                  <a:tcPr/>
                </a:tc>
                <a:tc>
                  <a:txBody>
                    <a:bodyPr/>
                    <a:lstStyle/>
                    <a:p>
                      <a:r>
                        <a:rPr lang="en-US" dirty="0"/>
                        <a:t>the physical form in which a substance exists (solid, liquid,</a:t>
                      </a:r>
                      <a:r>
                        <a:rPr lang="en-US" baseline="0" dirty="0"/>
                        <a:t> or gas)</a:t>
                      </a:r>
                      <a:endParaRPr lang="en-US" dirty="0"/>
                    </a:p>
                  </a:txBody>
                  <a:tcPr/>
                </a:tc>
                <a:tc>
                  <a:txBody>
                    <a:bodyPr/>
                    <a:lstStyle/>
                    <a:p>
                      <a:r>
                        <a:rPr lang="en-US" dirty="0"/>
                        <a:t>mass per unit volume of a substance</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528942021"/>
              </p:ext>
            </p:extLst>
          </p:nvPr>
        </p:nvGraphicFramePr>
        <p:xfrm>
          <a:off x="1447800" y="2895600"/>
          <a:ext cx="6096000" cy="12115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Ductility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accent6">
                              <a:lumMod val="60000"/>
                              <a:lumOff val="40000"/>
                            </a:schemeClr>
                          </a:solidFill>
                        </a:rPr>
                        <a:t>Solubility</a:t>
                      </a:r>
                    </a:p>
                    <a:p>
                      <a:endParaRPr lang="en-US" dirty="0"/>
                    </a:p>
                  </a:txBody>
                  <a:tcPr/>
                </a:tc>
                <a:tc>
                  <a:txBody>
                    <a:bodyPr/>
                    <a:lstStyle/>
                    <a:p>
                      <a:r>
                        <a:rPr lang="en-US" dirty="0"/>
                        <a:t>Malleability</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ability of a substance</a:t>
                      </a:r>
                      <a:r>
                        <a:rPr lang="en-US" baseline="0" dirty="0"/>
                        <a:t> to be pulled into a wire</a:t>
                      </a:r>
                      <a:endParaRPr lang="en-US" dirty="0"/>
                    </a:p>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ability of</a:t>
                      </a:r>
                      <a:r>
                        <a:rPr lang="en-US" baseline="0" dirty="0"/>
                        <a:t> a substance to dissolve in another substance</a:t>
                      </a:r>
                      <a:endParaRPr lang="en-US" dirty="0"/>
                    </a:p>
                  </a:txBody>
                  <a:tcPr/>
                </a:tc>
                <a:tc>
                  <a:txBody>
                    <a:bodyPr/>
                    <a:lstStyle/>
                    <a:p>
                      <a:r>
                        <a:rPr lang="en-US" dirty="0"/>
                        <a:t>ability of a substance to be rolled or pounded</a:t>
                      </a:r>
                      <a:r>
                        <a:rPr lang="en-US" baseline="0" dirty="0"/>
                        <a:t> into thin sheets</a:t>
                      </a:r>
                      <a:endParaRPr lang="en-US"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220420628"/>
              </p:ext>
            </p:extLst>
          </p:nvPr>
        </p:nvGraphicFramePr>
        <p:xfrm>
          <a:off x="1447800" y="4724400"/>
          <a:ext cx="6096000" cy="10795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solidFill>
                            <a:schemeClr val="accent6">
                              <a:lumMod val="60000"/>
                              <a:lumOff val="40000"/>
                            </a:schemeClr>
                          </a:solidFill>
                        </a:rPr>
                        <a:t>Viscosity</a:t>
                      </a:r>
                    </a:p>
                  </a:txBody>
                  <a:tcPr/>
                </a:tc>
                <a:tc>
                  <a:txBody>
                    <a:bodyPr/>
                    <a:lstStyle/>
                    <a:p>
                      <a:r>
                        <a:rPr lang="en-US" dirty="0"/>
                        <a:t>Luster</a:t>
                      </a:r>
                    </a:p>
                  </a:txBody>
                  <a:tcPr/>
                </a:tc>
                <a:tc>
                  <a:txBody>
                    <a:bodyPr/>
                    <a:lstStyle/>
                    <a:p>
                      <a:r>
                        <a:rPr lang="en-US" dirty="0">
                          <a:solidFill>
                            <a:schemeClr val="accent6">
                              <a:lumMod val="60000"/>
                              <a:lumOff val="40000"/>
                            </a:schemeClr>
                          </a:solidFill>
                        </a:rPr>
                        <a:t>Melting/boiling point</a:t>
                      </a:r>
                    </a:p>
                  </a:txBody>
                  <a:tcPr/>
                </a:tc>
                <a:extLst>
                  <a:ext uri="{0D108BD9-81ED-4DB2-BD59-A6C34878D82A}">
                    <a16:rowId xmlns:a16="http://schemas.microsoft.com/office/drawing/2014/main" val="10000"/>
                  </a:ext>
                </a:extLst>
              </a:tr>
              <a:tr h="370840">
                <a:tc>
                  <a:txBody>
                    <a:bodyPr/>
                    <a:lstStyle/>
                    <a:p>
                      <a:r>
                        <a:rPr lang="en-US" dirty="0"/>
                        <a:t>the resistance of a gas or liquid to flow; “gooeyness”</a:t>
                      </a:r>
                    </a:p>
                  </a:txBody>
                  <a:tcPr/>
                </a:tc>
                <a:tc>
                  <a:txBody>
                    <a:bodyPr/>
                    <a:lstStyle/>
                    <a:p>
                      <a:r>
                        <a:rPr lang="en-US" dirty="0"/>
                        <a:t>the measure of shininess</a:t>
                      </a:r>
                    </a:p>
                  </a:txBody>
                  <a:tcPr/>
                </a:tc>
                <a:tc>
                  <a:txBody>
                    <a:bodyPr/>
                    <a:lstStyle/>
                    <a:p>
                      <a:r>
                        <a:rPr lang="en-US" dirty="0"/>
                        <a:t>the temperature at which a</a:t>
                      </a:r>
                      <a:r>
                        <a:rPr lang="en-US" baseline="0" dirty="0"/>
                        <a:t> substance starts to melt or boil</a:t>
                      </a:r>
                      <a:endParaRPr lang="en-US" dirty="0"/>
                    </a:p>
                  </a:txBody>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3"/>
          <a:stretch>
            <a:fillRect/>
          </a:stretch>
        </p:blipFill>
        <p:spPr>
          <a:xfrm>
            <a:off x="7696200" y="3276600"/>
            <a:ext cx="1447800" cy="1238914"/>
          </a:xfrm>
          <a:prstGeom prst="rect">
            <a:avLst/>
          </a:prstGeom>
        </p:spPr>
      </p:pic>
      <p:pic>
        <p:nvPicPr>
          <p:cNvPr id="4" name="Picture 3"/>
          <p:cNvPicPr>
            <a:picLocks noChangeAspect="1"/>
          </p:cNvPicPr>
          <p:nvPr/>
        </p:nvPicPr>
        <p:blipFill>
          <a:blip r:embed="rId4"/>
          <a:stretch>
            <a:fillRect/>
          </a:stretch>
        </p:blipFill>
        <p:spPr>
          <a:xfrm>
            <a:off x="7620000" y="457200"/>
            <a:ext cx="1193800" cy="1107709"/>
          </a:xfrm>
          <a:prstGeom prst="rect">
            <a:avLst/>
          </a:prstGeom>
        </p:spPr>
      </p:pic>
      <p:pic>
        <p:nvPicPr>
          <p:cNvPr id="5" name="Picture 4" descr="Unknown-2.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5867400"/>
            <a:ext cx="1322502" cy="990600"/>
          </a:xfrm>
          <a:prstGeom prst="rect">
            <a:avLst/>
          </a:prstGeom>
        </p:spPr>
      </p:pic>
      <p:pic>
        <p:nvPicPr>
          <p:cNvPr id="6" name="Picture 5" descr="Unknown-1.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6200" y="4724400"/>
            <a:ext cx="1322502" cy="990600"/>
          </a:xfrm>
          <a:prstGeom prst="rect">
            <a:avLst/>
          </a:prstGeom>
        </p:spPr>
      </p:pic>
      <p:pic>
        <p:nvPicPr>
          <p:cNvPr id="9216" name="Picture 9215" descr="Unknown-4.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23" y="5105400"/>
            <a:ext cx="1332173" cy="1066800"/>
          </a:xfrm>
          <a:prstGeom prst="rect">
            <a:avLst/>
          </a:prstGeom>
        </p:spPr>
      </p:pic>
      <p:pic>
        <p:nvPicPr>
          <p:cNvPr id="9219" name="Picture 9218" descr="images.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0" y="2895600"/>
            <a:ext cx="1263914" cy="1693906"/>
          </a:xfrm>
          <a:prstGeom prst="rect">
            <a:avLst/>
          </a:prstGeom>
        </p:spPr>
      </p:pic>
      <p:pic>
        <p:nvPicPr>
          <p:cNvPr id="9220" name="Picture 9219"/>
          <p:cNvPicPr>
            <a:picLocks noChangeAspect="1"/>
          </p:cNvPicPr>
          <p:nvPr/>
        </p:nvPicPr>
        <p:blipFill>
          <a:blip r:embed="rId9"/>
          <a:stretch>
            <a:fillRect/>
          </a:stretch>
        </p:blipFill>
        <p:spPr>
          <a:xfrm>
            <a:off x="-228600" y="381000"/>
            <a:ext cx="1587500" cy="1587500"/>
          </a:xfrm>
          <a:prstGeom prst="rect">
            <a:avLst/>
          </a:prstGeom>
        </p:spPr>
      </p:pic>
      <p:pic>
        <p:nvPicPr>
          <p:cNvPr id="9222" name="Picture 9221" descr="Unknown-5.jpe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96200" y="1676400"/>
            <a:ext cx="1228910" cy="1245442"/>
          </a:xfrm>
          <a:prstGeom prst="rect">
            <a:avLst/>
          </a:prstGeom>
        </p:spPr>
      </p:pic>
      <p:pic>
        <p:nvPicPr>
          <p:cNvPr id="15" name="Picture 7" descr="http://blackdiamondring-s.com/wp-content/uploads/2011/05/36.-14k-gold-ring.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0600" y="5943600"/>
            <a:ext cx="6477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654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7"/>
          <p:cNvSpPr txBox="1">
            <a:spLocks noGrp="1"/>
          </p:cNvSpPr>
          <p:nvPr>
            <p:ph type="body" idx="1"/>
          </p:nvPr>
        </p:nvSpPr>
        <p:spPr>
          <a:xfrm>
            <a:off x="457200" y="1384225"/>
            <a:ext cx="8229600" cy="1485900"/>
          </a:xfrm>
          <a:prstGeom prst="rect">
            <a:avLst/>
          </a:prstGeom>
        </p:spPr>
        <p:txBody>
          <a:bodyPr spcFirstLastPara="1" wrap="square" lIns="91425" tIns="91425" rIns="91425" bIns="91425" anchor="t" anchorCtr="0">
            <a:noAutofit/>
          </a:bodyPr>
          <a:lstStyle/>
          <a:p>
            <a:pPr marL="63500" lvl="0" indent="0" algn="l" rtl="0">
              <a:spcBef>
                <a:spcPts val="0"/>
              </a:spcBef>
              <a:spcAft>
                <a:spcPts val="0"/>
              </a:spcAft>
              <a:buSzPts val="2600"/>
              <a:buNone/>
            </a:pPr>
            <a:r>
              <a:rPr lang="en" sz="2600" dirty="0"/>
              <a:t>On the data table provided:</a:t>
            </a:r>
            <a:endParaRPr sz="2600" dirty="0"/>
          </a:p>
          <a:p>
            <a:pPr marL="457200" lvl="0" indent="-393700" algn="l" rtl="0">
              <a:spcBef>
                <a:spcPts val="0"/>
              </a:spcBef>
              <a:spcAft>
                <a:spcPts val="0"/>
              </a:spcAft>
              <a:buSzPts val="2600"/>
              <a:buChar char="●"/>
            </a:pPr>
            <a:r>
              <a:rPr lang="en" sz="2600" dirty="0"/>
              <a:t>Observe each ingredient and record data that would help us tell them apart.</a:t>
            </a:r>
            <a:endParaRPr sz="2600" dirty="0"/>
          </a:p>
          <a:p>
            <a:pPr marL="0" lvl="0" indent="0" algn="l" rtl="0">
              <a:spcBef>
                <a:spcPts val="1600"/>
              </a:spcBef>
              <a:spcAft>
                <a:spcPts val="1600"/>
              </a:spcAft>
              <a:buNone/>
            </a:pPr>
            <a:endParaRPr sz="3000" dirty="0"/>
          </a:p>
        </p:txBody>
      </p:sp>
      <p:sp>
        <p:nvSpPr>
          <p:cNvPr id="135" name="Google Shape;135;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Conduct an Investigation</a:t>
            </a:r>
            <a:endParaRPr/>
          </a:p>
        </p:txBody>
      </p:sp>
      <p:sp>
        <p:nvSpPr>
          <p:cNvPr id="136" name="Google Shape;136;p27"/>
          <p:cNvSpPr txBox="1">
            <a:spLocks noGrp="1"/>
          </p:cNvSpPr>
          <p:nvPr>
            <p:ph type="subTitle" idx="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Slide D</a:t>
            </a:r>
            <a:endParaRPr/>
          </a:p>
        </p:txBody>
      </p:sp>
      <p:sp>
        <p:nvSpPr>
          <p:cNvPr id="137" name="Google Shape;137;p27"/>
          <p:cNvSpPr txBox="1">
            <a:spLocks noGrp="1"/>
          </p:cNvSpPr>
          <p:nvPr>
            <p:ph type="subTitle" idx="3"/>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endParaRPr/>
          </a:p>
        </p:txBody>
      </p:sp>
      <p:sp>
        <p:nvSpPr>
          <p:cNvPr id="138" name="Google Shape;138;p27"/>
          <p:cNvSpPr/>
          <p:nvPr/>
        </p:nvSpPr>
        <p:spPr>
          <a:xfrm>
            <a:off x="506100" y="3275775"/>
            <a:ext cx="8229600" cy="28734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9" name="Google Shape;139;p27"/>
          <p:cNvPicPr preferRelativeResize="0"/>
          <p:nvPr/>
        </p:nvPicPr>
        <p:blipFill rotWithShape="1">
          <a:blip r:embed="rId3">
            <a:alphaModFix/>
          </a:blip>
          <a:srcRect l="2359" t="3133" r="2880" b="3329"/>
          <a:stretch/>
        </p:blipFill>
        <p:spPr>
          <a:xfrm rot="-964200" flipH="1">
            <a:off x="4868050" y="3348951"/>
            <a:ext cx="3562676" cy="2353098"/>
          </a:xfrm>
          <a:prstGeom prst="rect">
            <a:avLst/>
          </a:prstGeom>
          <a:noFill/>
          <a:ln>
            <a:noFill/>
          </a:ln>
          <a:effectLst>
            <a:outerShdw blurRad="57150" dist="19050" dir="5400000" algn="bl" rotWithShape="0">
              <a:srgbClr val="000000">
                <a:alpha val="50000"/>
              </a:srgbClr>
            </a:outerShdw>
          </a:effectLst>
        </p:spPr>
      </p:pic>
      <p:pic>
        <p:nvPicPr>
          <p:cNvPr id="140" name="Google Shape;140;p27"/>
          <p:cNvPicPr preferRelativeResize="0"/>
          <p:nvPr/>
        </p:nvPicPr>
        <p:blipFill rotWithShape="1">
          <a:blip r:embed="rId4">
            <a:alphaModFix/>
          </a:blip>
          <a:srcRect t="99" b="109"/>
          <a:stretch/>
        </p:blipFill>
        <p:spPr>
          <a:xfrm>
            <a:off x="603900" y="3782550"/>
            <a:ext cx="1343025" cy="1485900"/>
          </a:xfrm>
          <a:prstGeom prst="rect">
            <a:avLst/>
          </a:prstGeom>
          <a:noFill/>
          <a:ln>
            <a:noFill/>
          </a:ln>
        </p:spPr>
      </p:pic>
      <p:sp>
        <p:nvSpPr>
          <p:cNvPr id="141" name="Google Shape;141;p27"/>
          <p:cNvSpPr txBox="1"/>
          <p:nvPr/>
        </p:nvSpPr>
        <p:spPr>
          <a:xfrm>
            <a:off x="2104188" y="3720675"/>
            <a:ext cx="2350500" cy="1983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800">
                <a:solidFill>
                  <a:srgbClr val="256C8D"/>
                </a:solidFill>
                <a:latin typeface="Cabin Condensed"/>
                <a:ea typeface="Cabin Condensed"/>
                <a:cs typeface="Cabin Condensed"/>
                <a:sym typeface="Cabin Condensed"/>
              </a:rPr>
              <a:t>Add your data to a new notebook page titled:</a:t>
            </a:r>
            <a:endParaRPr sz="1800">
              <a:solidFill>
                <a:srgbClr val="256C8D"/>
              </a:solidFill>
              <a:latin typeface="Cabin Condensed"/>
              <a:ea typeface="Cabin Condensed"/>
              <a:cs typeface="Cabin Condensed"/>
              <a:sym typeface="Cabin Condensed"/>
            </a:endParaRPr>
          </a:p>
          <a:p>
            <a:pPr marL="0" lvl="0" indent="0" algn="l" rtl="0">
              <a:spcBef>
                <a:spcPts val="1000"/>
              </a:spcBef>
              <a:spcAft>
                <a:spcPts val="0"/>
              </a:spcAft>
              <a:buNone/>
            </a:pPr>
            <a:r>
              <a:rPr lang="en" sz="2400" b="1">
                <a:solidFill>
                  <a:srgbClr val="256C8D"/>
                </a:solidFill>
                <a:latin typeface="Boogaloo"/>
                <a:ea typeface="Boogaloo"/>
                <a:cs typeface="Boogaloo"/>
                <a:sym typeface="Boogaloo"/>
              </a:rPr>
              <a:t>Observations of Bath Bomb Ingredients</a:t>
            </a:r>
            <a:endParaRPr sz="2400" b="1">
              <a:solidFill>
                <a:srgbClr val="256C8D"/>
              </a:solidFill>
              <a:latin typeface="Boogaloo"/>
              <a:ea typeface="Boogaloo"/>
              <a:cs typeface="Boogaloo"/>
              <a:sym typeface="Boogaloo"/>
            </a:endParaRPr>
          </a:p>
          <a:p>
            <a:pPr marL="0" lvl="0" indent="0" algn="l" rtl="0">
              <a:spcBef>
                <a:spcPts val="0"/>
              </a:spcBef>
              <a:spcAft>
                <a:spcPts val="0"/>
              </a:spcAft>
              <a:buNone/>
            </a:pPr>
            <a:endParaRPr sz="180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1800">
              <a:solidFill>
                <a:srgbClr val="256C8D"/>
              </a:solidFill>
              <a:latin typeface="Cabin Condensed"/>
              <a:ea typeface="Cabin Condensed"/>
              <a:cs typeface="Cabin Condensed"/>
              <a:sym typeface="Cabin Condensed"/>
            </a:endParaRPr>
          </a:p>
        </p:txBody>
      </p:sp>
      <p:sp>
        <p:nvSpPr>
          <p:cNvPr id="142" name="Google Shape;142;p27"/>
          <p:cNvSpPr txBox="1"/>
          <p:nvPr/>
        </p:nvSpPr>
        <p:spPr>
          <a:xfrm rot="-997961">
            <a:off x="6310215" y="3011989"/>
            <a:ext cx="1855119" cy="718025"/>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1800" b="1">
                <a:solidFill>
                  <a:srgbClr val="666666"/>
                </a:solidFill>
                <a:latin typeface="Caveat"/>
                <a:ea typeface="Caveat"/>
                <a:cs typeface="Caveat"/>
                <a:sym typeface="Caveat"/>
              </a:rPr>
              <a:t>Observations of bath bomb ingredients</a:t>
            </a:r>
            <a:endParaRPr sz="1800" b="1">
              <a:solidFill>
                <a:srgbClr val="666666"/>
              </a:solidFill>
              <a:latin typeface="Caveat"/>
              <a:ea typeface="Caveat"/>
              <a:cs typeface="Caveat"/>
              <a:sym typeface="Caveat"/>
            </a:endParaRPr>
          </a:p>
        </p:txBody>
      </p:sp>
      <p:sp>
        <p:nvSpPr>
          <p:cNvPr id="143" name="Google Shape;143;p27"/>
          <p:cNvSpPr/>
          <p:nvPr/>
        </p:nvSpPr>
        <p:spPr>
          <a:xfrm rot="-936416">
            <a:off x="7011587" y="4041830"/>
            <a:ext cx="299959" cy="1401021"/>
          </a:xfrm>
          <a:prstGeom prst="rect">
            <a:avLst/>
          </a:prstGeom>
          <a:noFill/>
          <a:ln w="9525" cap="flat" cmpd="sng">
            <a:solidFill>
              <a:srgbClr val="59595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7"/>
          <p:cNvSpPr/>
          <p:nvPr/>
        </p:nvSpPr>
        <p:spPr>
          <a:xfrm rot="-936076">
            <a:off x="7032941" y="4565136"/>
            <a:ext cx="1276116" cy="373476"/>
          </a:xfrm>
          <a:prstGeom prst="rect">
            <a:avLst/>
          </a:prstGeom>
          <a:noFill/>
          <a:ln w="9525" cap="flat" cmpd="sng">
            <a:solidFill>
              <a:srgbClr val="59595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rot="-936076">
            <a:off x="6892267" y="4137745"/>
            <a:ext cx="1276116" cy="221416"/>
          </a:xfrm>
          <a:prstGeom prst="rect">
            <a:avLst/>
          </a:prstGeom>
          <a:noFill/>
          <a:ln w="9525" cap="flat" cmpd="sng">
            <a:solidFill>
              <a:srgbClr val="59595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7"/>
          <p:cNvSpPr/>
          <p:nvPr/>
        </p:nvSpPr>
        <p:spPr>
          <a:xfrm rot="-936076">
            <a:off x="6993606" y="3928330"/>
            <a:ext cx="1276116" cy="1401021"/>
          </a:xfrm>
          <a:prstGeom prst="rect">
            <a:avLst/>
          </a:prstGeom>
          <a:noFill/>
          <a:ln w="9525" cap="flat" cmpd="sng">
            <a:solidFill>
              <a:srgbClr val="59595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7"/>
          <p:cNvSpPr/>
          <p:nvPr/>
        </p:nvSpPr>
        <p:spPr>
          <a:xfrm rot="-936076">
            <a:off x="7084139" y="4757027"/>
            <a:ext cx="1276116" cy="391237"/>
          </a:xfrm>
          <a:prstGeom prst="rect">
            <a:avLst/>
          </a:prstGeom>
          <a:noFill/>
          <a:ln w="9525" cap="flat" cmpd="sng">
            <a:solidFill>
              <a:srgbClr val="59595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7"/>
          <p:cNvSpPr/>
          <p:nvPr/>
        </p:nvSpPr>
        <p:spPr>
          <a:xfrm rot="-936076">
            <a:off x="6993606" y="3928330"/>
            <a:ext cx="1276116" cy="1401021"/>
          </a:xfrm>
          <a:prstGeom prst="rect">
            <a:avLst/>
          </a:prstGeom>
          <a:noFill/>
          <a:ln w="9525" cap="flat" cmpd="sng">
            <a:solidFill>
              <a:srgbClr val="59595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txBox="1"/>
          <p:nvPr/>
        </p:nvSpPr>
        <p:spPr>
          <a:xfrm rot="-377321">
            <a:off x="5391605" y="5263168"/>
            <a:ext cx="2985264" cy="1219330"/>
          </a:xfrm>
          <a:prstGeom prst="rect">
            <a:avLst/>
          </a:prstGeom>
          <a:solidFill>
            <a:srgbClr val="E2EBE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457200" lvl="0" indent="-342900" algn="l" rtl="0">
              <a:spcBef>
                <a:spcPts val="0"/>
              </a:spcBef>
              <a:spcAft>
                <a:spcPts val="0"/>
              </a:spcAft>
              <a:buClr>
                <a:srgbClr val="256C8D"/>
              </a:buClr>
              <a:buSzPts val="1800"/>
              <a:buFont typeface="Cabin Condensed"/>
              <a:buChar char="➔"/>
            </a:pPr>
            <a:r>
              <a:rPr lang="en" sz="1800">
                <a:solidFill>
                  <a:srgbClr val="256C8D"/>
                </a:solidFill>
                <a:latin typeface="Cabin Condensed"/>
                <a:ea typeface="Cabin Condensed"/>
                <a:cs typeface="Cabin Condensed"/>
                <a:sym typeface="Cabin Condensed"/>
              </a:rPr>
              <a:t>Be prepared to share these with the whole class.</a:t>
            </a:r>
            <a:endParaRPr sz="1800">
              <a:solidFill>
                <a:srgbClr val="256C8D"/>
              </a:solidFill>
              <a:latin typeface="Cabin Condensed"/>
              <a:ea typeface="Cabin Condensed"/>
              <a:cs typeface="Cabin Condensed"/>
              <a:sym typeface="Cabin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02"/>
        <p:cNvGrpSpPr/>
        <p:nvPr/>
      </p:nvGrpSpPr>
      <p:grpSpPr>
        <a:xfrm>
          <a:off x="0" y="0"/>
          <a:ext cx="0" cy="0"/>
          <a:chOff x="0" y="0"/>
          <a:chExt cx="0" cy="0"/>
        </a:xfrm>
      </p:grpSpPr>
      <p:sp>
        <p:nvSpPr>
          <p:cNvPr id="203" name="Google Shape;203;p33"/>
          <p:cNvSpPr/>
          <p:nvPr/>
        </p:nvSpPr>
        <p:spPr>
          <a:xfrm>
            <a:off x="457200" y="1234450"/>
            <a:ext cx="8229600" cy="5235900"/>
          </a:xfrm>
          <a:prstGeom prst="rect">
            <a:avLst/>
          </a:prstGeom>
          <a:solidFill>
            <a:schemeClr val="lt2"/>
          </a:solidFill>
          <a:ln w="19050" cap="flat" cmpd="sng">
            <a:solidFill>
              <a:srgbClr val="256C8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800" dirty="0"/>
          </a:p>
        </p:txBody>
      </p:sp>
      <p:pic>
        <p:nvPicPr>
          <p:cNvPr id="204" name="Google Shape;204;p33"/>
          <p:cNvPicPr preferRelativeResize="0"/>
          <p:nvPr/>
        </p:nvPicPr>
        <p:blipFill>
          <a:blip r:embed="rId3">
            <a:alphaModFix/>
          </a:blip>
          <a:stretch>
            <a:fillRect/>
          </a:stretch>
        </p:blipFill>
        <p:spPr>
          <a:xfrm>
            <a:off x="1923974" y="1968812"/>
            <a:ext cx="4448049" cy="3454925"/>
          </a:xfrm>
          <a:prstGeom prst="rect">
            <a:avLst/>
          </a:prstGeom>
          <a:noFill/>
          <a:ln>
            <a:noFill/>
          </a:ln>
        </p:spPr>
      </p:pic>
      <p:sp>
        <p:nvSpPr>
          <p:cNvPr id="205" name="Google Shape;205;p33"/>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solidFill>
                  <a:srgbClr val="FFFFFF"/>
                </a:solidFill>
                <a:latin typeface="Boogaloo"/>
                <a:ea typeface="Boogaloo"/>
                <a:cs typeface="Boogaloo"/>
                <a:sym typeface="Boogaloo"/>
              </a:rPr>
              <a:t>How can we identify different ingredients?</a:t>
            </a:r>
            <a:endParaRPr sz="3200" dirty="0">
              <a:solidFill>
                <a:srgbClr val="FFFFFF"/>
              </a:solidFill>
              <a:latin typeface="Boogaloo"/>
              <a:ea typeface="Boogaloo"/>
              <a:cs typeface="Boogaloo"/>
              <a:sym typeface="Boogaloo"/>
            </a:endParaRPr>
          </a:p>
        </p:txBody>
      </p:sp>
      <p:sp>
        <p:nvSpPr>
          <p:cNvPr id="206" name="Google Shape;206;p33"/>
          <p:cNvSpPr/>
          <p:nvPr/>
        </p:nvSpPr>
        <p:spPr>
          <a:xfrm>
            <a:off x="429038"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a:solidFill>
                  <a:srgbClr val="256C8D"/>
                </a:solidFill>
                <a:latin typeface="Boogaloo"/>
                <a:ea typeface="Boogaloo"/>
                <a:cs typeface="Boogaloo"/>
                <a:sym typeface="Boogaloo"/>
              </a:rPr>
              <a:t>Slide J</a:t>
            </a:r>
            <a:endParaRPr sz="1800">
              <a:solidFill>
                <a:srgbClr val="256C8D"/>
              </a:solidFill>
              <a:latin typeface="Boogaloo"/>
              <a:ea typeface="Boogaloo"/>
              <a:cs typeface="Boogaloo"/>
              <a:sym typeface="Boogaloo"/>
            </a:endParaRPr>
          </a:p>
        </p:txBody>
      </p:sp>
      <p:sp>
        <p:nvSpPr>
          <p:cNvPr id="207" name="Google Shape;207;p33"/>
          <p:cNvSpPr txBox="1"/>
          <p:nvPr/>
        </p:nvSpPr>
        <p:spPr>
          <a:xfrm>
            <a:off x="533400" y="5450350"/>
            <a:ext cx="3510300" cy="1266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2000">
                <a:solidFill>
                  <a:srgbClr val="256C8D"/>
                </a:solidFill>
                <a:latin typeface="Cabin Condensed"/>
                <a:ea typeface="Cabin Condensed"/>
                <a:cs typeface="Cabin Condensed"/>
                <a:sym typeface="Cabin Condensed"/>
              </a:rPr>
              <a:t>The first two columns are the common and scientific names of the different bath bomb ingredients.</a:t>
            </a:r>
            <a:endParaRPr sz="200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2400">
              <a:solidFill>
                <a:srgbClr val="256C8D"/>
              </a:solidFill>
              <a:latin typeface="Cabin Condensed"/>
              <a:ea typeface="Cabin Condensed"/>
              <a:cs typeface="Cabin Condensed"/>
              <a:sym typeface="Cabin Condensed"/>
            </a:endParaRPr>
          </a:p>
        </p:txBody>
      </p:sp>
      <p:sp>
        <p:nvSpPr>
          <p:cNvPr id="208" name="Google Shape;208;p33"/>
          <p:cNvSpPr/>
          <p:nvPr/>
        </p:nvSpPr>
        <p:spPr>
          <a:xfrm>
            <a:off x="1923975" y="1968800"/>
            <a:ext cx="1200600" cy="34551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3"/>
          <p:cNvSpPr txBox="1"/>
          <p:nvPr/>
        </p:nvSpPr>
        <p:spPr>
          <a:xfrm>
            <a:off x="4148075" y="5450350"/>
            <a:ext cx="3510300" cy="1002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2000">
                <a:solidFill>
                  <a:srgbClr val="256C8D"/>
                </a:solidFill>
                <a:latin typeface="Cabin Condensed"/>
                <a:ea typeface="Cabin Condensed"/>
                <a:cs typeface="Cabin Condensed"/>
                <a:sym typeface="Cabin Condensed"/>
              </a:rPr>
              <a:t>The third column lists the melting point for each ingredient.</a:t>
            </a:r>
            <a:endParaRPr sz="200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2400">
              <a:solidFill>
                <a:srgbClr val="256C8D"/>
              </a:solidFill>
              <a:latin typeface="Cabin Condensed"/>
              <a:ea typeface="Cabin Condensed"/>
              <a:cs typeface="Cabin Condensed"/>
              <a:sym typeface="Cabin Condensed"/>
            </a:endParaRPr>
          </a:p>
        </p:txBody>
      </p:sp>
      <p:sp>
        <p:nvSpPr>
          <p:cNvPr id="210" name="Google Shape;210;p33"/>
          <p:cNvSpPr/>
          <p:nvPr/>
        </p:nvSpPr>
        <p:spPr>
          <a:xfrm>
            <a:off x="3124575" y="1968800"/>
            <a:ext cx="447900" cy="34551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3"/>
          <p:cNvSpPr txBox="1"/>
          <p:nvPr/>
        </p:nvSpPr>
        <p:spPr>
          <a:xfrm>
            <a:off x="6736850" y="2968300"/>
            <a:ext cx="1664400" cy="87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256C8D"/>
                </a:solidFill>
                <a:latin typeface="Cabin Condensed"/>
                <a:ea typeface="Cabin Condensed"/>
                <a:cs typeface="Cabin Condensed"/>
                <a:sym typeface="Cabin Condensed"/>
              </a:rPr>
              <a:t>Enter the state of matter here.</a:t>
            </a:r>
            <a:endParaRPr>
              <a:latin typeface="Boogaloo"/>
              <a:ea typeface="Boogaloo"/>
              <a:cs typeface="Boogaloo"/>
              <a:sym typeface="Boogaloo"/>
            </a:endParaRPr>
          </a:p>
        </p:txBody>
      </p:sp>
      <p:sp>
        <p:nvSpPr>
          <p:cNvPr id="212" name="Google Shape;212;p33"/>
          <p:cNvSpPr/>
          <p:nvPr/>
        </p:nvSpPr>
        <p:spPr>
          <a:xfrm rot="1442204">
            <a:off x="3944233" y="2607245"/>
            <a:ext cx="2773725" cy="245359"/>
          </a:xfrm>
          <a:prstGeom prst="leftArrow">
            <a:avLst>
              <a:gd name="adj1" fmla="val 0"/>
              <a:gd name="adj2" fmla="val 50000"/>
            </a:avLst>
          </a:prstGeom>
          <a:solidFill>
            <a:srgbClr val="256C8D"/>
          </a:solidFill>
          <a:ln w="19050" cap="flat" cmpd="sng">
            <a:solidFill>
              <a:srgbClr val="256C8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9"/>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208"/>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20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1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25"/>
        <p:cNvGrpSpPr/>
        <p:nvPr/>
      </p:nvGrpSpPr>
      <p:grpSpPr>
        <a:xfrm>
          <a:off x="0" y="0"/>
          <a:ext cx="0" cy="0"/>
          <a:chOff x="0" y="0"/>
          <a:chExt cx="0" cy="0"/>
        </a:xfrm>
      </p:grpSpPr>
      <p:sp>
        <p:nvSpPr>
          <p:cNvPr id="126" name="Google Shape;126;p26"/>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Plan an Investigation</a:t>
            </a:r>
            <a:endParaRPr sz="3200">
              <a:solidFill>
                <a:srgbClr val="FFFFFF"/>
              </a:solidFill>
              <a:latin typeface="Boogaloo"/>
              <a:ea typeface="Boogaloo"/>
              <a:cs typeface="Boogaloo"/>
              <a:sym typeface="Boogaloo"/>
            </a:endParaRPr>
          </a:p>
        </p:txBody>
      </p:sp>
      <p:sp>
        <p:nvSpPr>
          <p:cNvPr id="127" name="Google Shape;127;p26"/>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a:solidFill>
                  <a:srgbClr val="256C8D"/>
                </a:solidFill>
                <a:latin typeface="Boogaloo"/>
                <a:ea typeface="Boogaloo"/>
                <a:cs typeface="Boogaloo"/>
                <a:sym typeface="Boogaloo"/>
              </a:rPr>
              <a:t>Slide C</a:t>
            </a:r>
            <a:endParaRPr sz="1800">
              <a:solidFill>
                <a:srgbClr val="256C8D"/>
              </a:solidFill>
              <a:latin typeface="Boogaloo"/>
              <a:ea typeface="Boogaloo"/>
              <a:cs typeface="Boogaloo"/>
              <a:sym typeface="Boogaloo"/>
            </a:endParaRPr>
          </a:p>
        </p:txBody>
      </p:sp>
      <p:sp>
        <p:nvSpPr>
          <p:cNvPr id="128" name="Google Shape;128;p26"/>
          <p:cNvSpPr txBox="1"/>
          <p:nvPr/>
        </p:nvSpPr>
        <p:spPr>
          <a:xfrm>
            <a:off x="2330100" y="1661100"/>
            <a:ext cx="6287700" cy="418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3600" dirty="0">
                <a:solidFill>
                  <a:srgbClr val="256C8D"/>
                </a:solidFill>
                <a:latin typeface="Boogaloo"/>
                <a:ea typeface="Boogaloo"/>
                <a:cs typeface="Boogaloo"/>
                <a:sym typeface="Boogaloo"/>
              </a:rPr>
              <a:t>Discuss with your class</a:t>
            </a:r>
            <a:endParaRPr sz="3600" dirty="0">
              <a:solidFill>
                <a:srgbClr val="256C8D"/>
              </a:solidFill>
              <a:latin typeface="Boogaloo"/>
              <a:ea typeface="Boogaloo"/>
              <a:cs typeface="Boogaloo"/>
              <a:sym typeface="Boogaloo"/>
            </a:endParaRPr>
          </a:p>
          <a:p>
            <a:pPr marL="0" lvl="0" indent="0" algn="l" rtl="0">
              <a:spcBef>
                <a:spcPts val="1000"/>
              </a:spcBef>
              <a:spcAft>
                <a:spcPts val="0"/>
              </a:spcAft>
              <a:buNone/>
            </a:pPr>
            <a:r>
              <a:rPr lang="en" sz="2400" dirty="0">
                <a:solidFill>
                  <a:srgbClr val="256C8D"/>
                </a:solidFill>
                <a:latin typeface="Cabin Condensed"/>
                <a:ea typeface="Cabin Condensed"/>
                <a:cs typeface="Cabin Condensed"/>
                <a:sym typeface="Cabin Condensed"/>
              </a:rPr>
              <a:t>You team will receive a set of materials to observe.</a:t>
            </a:r>
            <a:endParaRPr sz="2400" dirty="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2400" dirty="0">
              <a:solidFill>
                <a:srgbClr val="256C8D"/>
              </a:solidFill>
              <a:latin typeface="Cabin Condensed"/>
              <a:ea typeface="Cabin Condensed"/>
              <a:cs typeface="Cabin Condensed"/>
              <a:sym typeface="Cabin Condensed"/>
            </a:endParaRPr>
          </a:p>
          <a:p>
            <a:pPr marL="457200" lvl="0" indent="-381000" algn="l" rtl="0">
              <a:spcBef>
                <a:spcPts val="0"/>
              </a:spcBef>
              <a:spcAft>
                <a:spcPts val="0"/>
              </a:spcAft>
              <a:buClr>
                <a:srgbClr val="256C8D"/>
              </a:buClr>
              <a:buSzPts val="2400"/>
              <a:buFont typeface="Cabin Condensed"/>
              <a:buChar char="●"/>
            </a:pPr>
            <a:r>
              <a:rPr lang="en" sz="2400" b="1" dirty="0">
                <a:solidFill>
                  <a:srgbClr val="256C8D"/>
                </a:solidFill>
                <a:latin typeface="Cabin Condensed"/>
                <a:ea typeface="Cabin Condensed"/>
                <a:cs typeface="Cabin Condensed"/>
                <a:sym typeface="Cabin Condensed"/>
              </a:rPr>
              <a:t>How can we use the ingredients to help us figure out why the bath bomb makes gas bubbles?</a:t>
            </a:r>
            <a:endParaRPr sz="2400" b="1" dirty="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2400" b="1" dirty="0">
              <a:solidFill>
                <a:srgbClr val="256C8D"/>
              </a:solidFill>
              <a:latin typeface="Cabin Condensed"/>
              <a:ea typeface="Cabin Condensed"/>
              <a:cs typeface="Cabin Condensed"/>
              <a:sym typeface="Cabin Condensed"/>
            </a:endParaRPr>
          </a:p>
          <a:p>
            <a:pPr marL="457200" lvl="0" indent="-381000" algn="l" rtl="0">
              <a:spcBef>
                <a:spcPts val="0"/>
              </a:spcBef>
              <a:spcAft>
                <a:spcPts val="0"/>
              </a:spcAft>
              <a:buClr>
                <a:srgbClr val="256C8D"/>
              </a:buClr>
              <a:buSzPts val="2400"/>
              <a:buFont typeface="Cabin Condensed"/>
              <a:buChar char="●"/>
            </a:pPr>
            <a:r>
              <a:rPr lang="en" sz="2400" b="1" dirty="0">
                <a:solidFill>
                  <a:srgbClr val="256C8D"/>
                </a:solidFill>
                <a:latin typeface="Cabin Condensed"/>
                <a:ea typeface="Cabin Condensed"/>
                <a:cs typeface="Cabin Condensed"/>
                <a:sym typeface="Cabin Condensed"/>
              </a:rPr>
              <a:t>Do you see any patterns across the ingredients?</a:t>
            </a:r>
            <a:endParaRPr sz="2400" b="1" dirty="0">
              <a:solidFill>
                <a:srgbClr val="256C8D"/>
              </a:solidFill>
              <a:latin typeface="Cabin Condensed"/>
              <a:ea typeface="Cabin Condensed"/>
              <a:cs typeface="Cabin Condensed"/>
              <a:sym typeface="Cabin Condensed"/>
            </a:endParaRPr>
          </a:p>
          <a:p>
            <a:pPr marL="457200" lvl="0" indent="0" algn="l" rtl="0">
              <a:spcBef>
                <a:spcPts val="0"/>
              </a:spcBef>
              <a:spcAft>
                <a:spcPts val="0"/>
              </a:spcAft>
              <a:buNone/>
            </a:pPr>
            <a:endParaRPr sz="2400" b="1" dirty="0">
              <a:solidFill>
                <a:srgbClr val="256C8D"/>
              </a:solidFill>
              <a:latin typeface="Cabin Condensed"/>
              <a:ea typeface="Cabin Condensed"/>
              <a:cs typeface="Cabin Condensed"/>
              <a:sym typeface="Cabin Condensed"/>
            </a:endParaRPr>
          </a:p>
          <a:p>
            <a:pPr marL="457200" lvl="0" indent="-381000" algn="l" rtl="0">
              <a:spcBef>
                <a:spcPts val="0"/>
              </a:spcBef>
              <a:spcAft>
                <a:spcPts val="0"/>
              </a:spcAft>
              <a:buClr>
                <a:srgbClr val="256C8D"/>
              </a:buClr>
              <a:buSzPts val="2400"/>
              <a:buFont typeface="Cabin Condensed"/>
              <a:buChar char="●"/>
            </a:pPr>
            <a:r>
              <a:rPr lang="en" sz="2400" b="1" dirty="0">
                <a:solidFill>
                  <a:srgbClr val="256C8D"/>
                </a:solidFill>
                <a:latin typeface="Cabin Condensed"/>
                <a:ea typeface="Cabin Condensed"/>
                <a:cs typeface="Cabin Condensed"/>
                <a:sym typeface="Cabin Condensed"/>
              </a:rPr>
              <a:t>What could we investigate?</a:t>
            </a:r>
            <a:endParaRPr sz="2400" b="1" dirty="0">
              <a:solidFill>
                <a:srgbClr val="256C8D"/>
              </a:solidFill>
              <a:latin typeface="Cabin Condensed"/>
              <a:ea typeface="Cabin Condensed"/>
              <a:cs typeface="Cabin Condensed"/>
              <a:sym typeface="Cabin Condensed"/>
            </a:endParaRPr>
          </a:p>
        </p:txBody>
      </p:sp>
      <p:pic>
        <p:nvPicPr>
          <p:cNvPr id="129" name="Google Shape;129;p26"/>
          <p:cNvPicPr preferRelativeResize="0"/>
          <p:nvPr/>
        </p:nvPicPr>
        <p:blipFill>
          <a:blip r:embed="rId3">
            <a:alphaModFix/>
          </a:blip>
          <a:stretch>
            <a:fillRect/>
          </a:stretch>
        </p:blipFill>
        <p:spPr>
          <a:xfrm>
            <a:off x="457200" y="1848999"/>
            <a:ext cx="1371000" cy="139347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3339</TotalTime>
  <Words>5743</Words>
  <Application>Microsoft Macintosh PowerPoint</Application>
  <PresentationFormat>On-screen Show (4:3)</PresentationFormat>
  <Paragraphs>415</Paragraphs>
  <Slides>25</Slides>
  <Notes>20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25</vt:i4>
      </vt:variant>
    </vt:vector>
  </HeadingPairs>
  <TitlesOfParts>
    <vt:vector size="41" baseType="lpstr">
      <vt:lpstr>Cabin</vt:lpstr>
      <vt:lpstr>Lora</vt:lpstr>
      <vt:lpstr>Dosis</vt:lpstr>
      <vt:lpstr>Boogaloo</vt:lpstr>
      <vt:lpstr>Cabin Condensed</vt:lpstr>
      <vt:lpstr>Calibri Light</vt:lpstr>
      <vt:lpstr>Helvetica Neue</vt:lpstr>
      <vt:lpstr>Calibri</vt:lpstr>
      <vt:lpstr>Proxima Nova</vt:lpstr>
      <vt:lpstr>Cambria</vt:lpstr>
      <vt:lpstr>Caveat</vt:lpstr>
      <vt:lpstr>Open Sans</vt:lpstr>
      <vt:lpstr>Petrona</vt:lpstr>
      <vt:lpstr>Arial</vt:lpstr>
      <vt:lpstr>Simple Light</vt:lpstr>
      <vt:lpstr>Office Theme</vt:lpstr>
      <vt:lpstr>Investigation Question: What’s in a Bath Bomb? </vt:lpstr>
      <vt:lpstr>PowerPoint Presentation</vt:lpstr>
      <vt:lpstr>PowerPoint Presentation</vt:lpstr>
      <vt:lpstr>Physical properties</vt:lpstr>
      <vt:lpstr>Examples of Physical Properties</vt:lpstr>
      <vt:lpstr>PowerPoint Presentation</vt:lpstr>
      <vt:lpstr>Conduct an Investigation</vt:lpstr>
      <vt:lpstr>PowerPoint Presentation</vt:lpstr>
      <vt:lpstr>PowerPoint Presentation</vt:lpstr>
      <vt:lpstr>Conduct an Investigation</vt:lpstr>
      <vt:lpstr>PowerPoint Presentation</vt:lpstr>
      <vt:lpstr>PowerPoint Presentation</vt:lpstr>
      <vt:lpstr>Investigation Question: What Combinations of the Substances in a Bath Bomb Produce a Gas?</vt:lpstr>
      <vt:lpstr>PowerPoint Presentation</vt:lpstr>
      <vt:lpstr>PowerPoint Presentation</vt:lpstr>
      <vt:lpstr>PowerPoint Presentation</vt:lpstr>
      <vt:lpstr>Planning our Investigation</vt:lpstr>
      <vt:lpstr>PowerPoint Presentation</vt:lpstr>
      <vt:lpstr>PowerPoint Presentation</vt:lpstr>
      <vt:lpstr>PowerPoint Presentation</vt:lpstr>
      <vt:lpstr>PowerPoint Presentation</vt:lpstr>
      <vt:lpstr>PowerPoint Presentation</vt:lpstr>
      <vt:lpstr>PowerPoint Presentation</vt:lpstr>
      <vt:lpstr>Progress Tracker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14</cp:revision>
  <dcterms:modified xsi:type="dcterms:W3CDTF">2019-11-12T11:45:43Z</dcterms:modified>
</cp:coreProperties>
</file>