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81" r:id="rId2"/>
    <p:sldId id="256" r:id="rId3"/>
    <p:sldId id="277" r:id="rId4"/>
    <p:sldId id="269" r:id="rId5"/>
    <p:sldId id="283" r:id="rId6"/>
    <p:sldId id="268" r:id="rId7"/>
    <p:sldId id="270" r:id="rId8"/>
    <p:sldId id="271" r:id="rId9"/>
    <p:sldId id="284" r:id="rId10"/>
    <p:sldId id="266" r:id="rId11"/>
    <p:sldId id="282" r:id="rId12"/>
    <p:sldId id="259" r:id="rId13"/>
    <p:sldId id="258" r:id="rId14"/>
    <p:sldId id="260" r:id="rId15"/>
    <p:sldId id="261" r:id="rId16"/>
    <p:sldId id="262" r:id="rId17"/>
    <p:sldId id="263" r:id="rId18"/>
    <p:sldId id="264" r:id="rId19"/>
    <p:sldId id="272" r:id="rId20"/>
    <p:sldId id="273" r:id="rId21"/>
    <p:sldId id="274" r:id="rId22"/>
    <p:sldId id="276" r:id="rId23"/>
  </p:sldIdLst>
  <p:sldSz cx="9144000" cy="6858000" type="screen4x3"/>
  <p:notesSz cx="6858000" cy="9144000"/>
  <p:embeddedFontLst>
    <p:embeddedFont>
      <p:font typeface="Boogaloo" panose="03060902030202020203" pitchFamily="66" charset="0"/>
      <p:regular r:id="rId25"/>
    </p:embeddedFont>
    <p:embeddedFont>
      <p:font typeface="Cabin" pitchFamily="2" charset="77"/>
      <p:regular r:id="rId26"/>
      <p:bold r:id="rId27"/>
      <p:italic r:id="rId28"/>
      <p:boldItalic r:id="rId29"/>
    </p:embeddedFont>
    <p:embeddedFont>
      <p:font typeface="Cabin Condensed" pitchFamily="2" charset="77"/>
      <p:regular r:id="rId30"/>
      <p:bold r:id="rId31"/>
    </p:embeddedFont>
    <p:embeddedFont>
      <p:font typeface="Caveat" pitchFamily="2" charset="77"/>
      <p:regular r:id="rId32"/>
      <p:bold r:id="rId33"/>
    </p:embeddedFont>
    <p:embeddedFont>
      <p:font typeface="Helvetica Neue" panose="02000503000000020004" pitchFamily="2" charset="0"/>
      <p:regular r:id="rId34"/>
      <p:bold r:id="rId35"/>
      <p:italic r:id="rId36"/>
      <p:boldItalic r:id="rId37"/>
    </p:embeddedFont>
    <p:embeddedFont>
      <p:font typeface="Open Sans" panose="020B03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984996-88FC-4F6D-BCA9-09790BF8D0D6}">
  <a:tblStyle styleId="{CD984996-88FC-4F6D-BCA9-09790BF8D0D6}"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3"/>
    <p:restoredTop sz="78784"/>
  </p:normalViewPr>
  <p:slideViewPr>
    <p:cSldViewPr snapToGrid="0">
      <p:cViewPr>
        <p:scale>
          <a:sx n="108" d="100"/>
          <a:sy n="108" d="100"/>
        </p:scale>
        <p:origin x="162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6c7af4146_2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56c7af4146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Gather at the DQB. </a:t>
            </a:r>
            <a:r>
              <a:rPr lang="en" dirty="0">
                <a:solidFill>
                  <a:srgbClr val="0B0B0B"/>
                </a:solidFill>
              </a:rPr>
              <a:t>As students arrive in class, have</a:t>
            </a:r>
            <a:r>
              <a:rPr lang="en" b="1" dirty="0">
                <a:solidFill>
                  <a:srgbClr val="0B0B0B"/>
                </a:solidFill>
              </a:rPr>
              <a:t> slide A</a:t>
            </a:r>
            <a:r>
              <a:rPr lang="en" dirty="0">
                <a:solidFill>
                  <a:srgbClr val="0B0B0B"/>
                </a:solidFill>
              </a:rPr>
              <a:t> displayed. Have students bring their science notebooks with them and gather at the DQB. Ask students to review their questions and suggestions for investigations as the class arrives. </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dirty="0">
                <a:solidFill>
                  <a:srgbClr val="0B0B0B"/>
                </a:solidFill>
              </a:rPr>
              <a:t>Once everyone is at the DQB, get their attention by saying, </a:t>
            </a:r>
            <a:r>
              <a:rPr lang="en" i="1" dirty="0">
                <a:solidFill>
                  <a:srgbClr val="0B0B0B"/>
                </a:solidFill>
              </a:rPr>
              <a:t>We had a lot of questions and ideas about where the gas came from that caused the gas bubbles.</a:t>
            </a:r>
            <a:r>
              <a:rPr lang="en" dirty="0">
                <a:solidFill>
                  <a:srgbClr val="0B0B0B"/>
                </a:solidFill>
              </a:rPr>
              <a:t> Point out the questions that they raised related to this. Ask students what the two (or more) competing claims were for where the gas came from, referencing the initial consensus model as needed.</a:t>
            </a:r>
            <a:endParaRPr sz="800" dirty="0">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65d7428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65d7428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Discuss and plan the investigation. </a:t>
            </a:r>
            <a:r>
              <a:rPr lang="en" dirty="0">
                <a:solidFill>
                  <a:srgbClr val="0B0B0B"/>
                </a:solidFill>
              </a:rPr>
              <a:t>Display</a:t>
            </a:r>
            <a:r>
              <a:rPr lang="en" b="1" dirty="0">
                <a:solidFill>
                  <a:srgbClr val="0B0B0B"/>
                </a:solidFill>
              </a:rPr>
              <a:t> slide B</a:t>
            </a:r>
            <a:r>
              <a:rPr lang="en" dirty="0">
                <a:solidFill>
                  <a:srgbClr val="0B0B0B"/>
                </a:solidFill>
              </a:rPr>
              <a:t>.</a:t>
            </a:r>
            <a:r>
              <a:rPr lang="en" b="1" dirty="0">
                <a:solidFill>
                  <a:srgbClr val="0B0B0B"/>
                </a:solidFill>
              </a:rPr>
              <a:t> </a:t>
            </a:r>
            <a:r>
              <a:rPr lang="en" dirty="0">
                <a:solidFill>
                  <a:srgbClr val="0B0B0B"/>
                </a:solidFill>
              </a:rPr>
              <a:t>Work with students to plan how they will investigate whether the gas that is coming from the bath bomb is already there to start with. Encourage them to test by adding a piece of bath bomb to water first in a closed system to trap the gas. Tomorrow (day 2), we will investigate crushing the bath bomb in both an open and closed system. Ask them how that might help us figure out whether the gas coming from the bath bomb is already there to start with. </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dirty="0">
                <a:solidFill>
                  <a:srgbClr val="0B0B0B"/>
                </a:solidFill>
              </a:rPr>
              <a:t>Say, </a:t>
            </a:r>
            <a:r>
              <a:rPr lang="en" i="1" dirty="0">
                <a:solidFill>
                  <a:srgbClr val="0B0B0B"/>
                </a:solidFill>
              </a:rPr>
              <a:t>The question we are trying to answer with this investigation is: </a:t>
            </a:r>
            <a:r>
              <a:rPr lang="en" b="1" i="1" dirty="0">
                <a:solidFill>
                  <a:srgbClr val="0B0B0B"/>
                </a:solidFill>
              </a:rPr>
              <a:t>Is the gas coming from the bath bomb already there to start with?</a:t>
            </a:r>
            <a:endParaRPr b="1" i="1"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i="1"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Recall prior learning about gases.</a:t>
            </a:r>
            <a:r>
              <a:rPr lang="en" dirty="0">
                <a:solidFill>
                  <a:srgbClr val="0B0B0B"/>
                </a:solidFill>
              </a:rPr>
              <a:t> Point out that we have developed an initial class consensus model for the gas in the bubbles, and we decided to include particles in it.  This was something we also did for the other forms of matter in the system, such as the bath bomb and the water. </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dirty="0">
                <a:solidFill>
                  <a:srgbClr val="0B0B0B"/>
                </a:solidFill>
              </a:rPr>
              <a:t>Ask, </a:t>
            </a:r>
            <a:r>
              <a:rPr lang="en" i="1" dirty="0">
                <a:solidFill>
                  <a:srgbClr val="0B0B0B"/>
                </a:solidFill>
              </a:rPr>
              <a:t>What else do you know about gases? Pose questions to help students recall what they have figured out in previous units about gases. Use prompts such as: </a:t>
            </a:r>
            <a:endParaRPr i="1"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i="1" dirty="0">
                <a:solidFill>
                  <a:srgbClr val="0B0B0B"/>
                </a:solidFill>
              </a:rPr>
              <a:t>What sort of things did you figure out about them in the cup unit or the weather unit?</a:t>
            </a:r>
            <a:endParaRPr i="1"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i="1" dirty="0">
                <a:solidFill>
                  <a:srgbClr val="0B0B0B"/>
                </a:solidFill>
              </a:rPr>
              <a:t>What sort of evidence did you collect to determine whether gas was escaping from a system like the cup? </a:t>
            </a:r>
            <a:endParaRPr i="1"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i="1" dirty="0">
                <a:solidFill>
                  <a:srgbClr val="0B0B0B"/>
                </a:solidFill>
              </a:rPr>
              <a:t>What sort of thing did you do in the weather unit to see what air does in a closed system when you heat it or cool it?</a:t>
            </a:r>
            <a:r>
              <a:rPr lang="en" sz="900" b="1" dirty="0">
                <a:solidFill>
                  <a:schemeClr val="dk1"/>
                </a:solidFill>
                <a:latin typeface="Cabin"/>
                <a:ea typeface="Cabin"/>
                <a:cs typeface="Cabin"/>
                <a:sym typeface="Cabin"/>
              </a:rPr>
              <a:t> </a:t>
            </a:r>
            <a:endParaRPr sz="900" b="1" dirty="0">
              <a:solidFill>
                <a:schemeClr val="dk1"/>
              </a:solidFill>
              <a:latin typeface="Cabin"/>
              <a:ea typeface="Cabin"/>
              <a:cs typeface="Cabin"/>
              <a:sym typeface="Cabin"/>
            </a:endParaRPr>
          </a:p>
          <a:p>
            <a:pPr marL="457200" lvl="0" indent="0" algn="l" rtl="0">
              <a:lnSpc>
                <a:spcPct val="115000"/>
              </a:lnSpc>
              <a:spcBef>
                <a:spcPts val="0"/>
              </a:spcBef>
              <a:spcAft>
                <a:spcPts val="0"/>
              </a:spcAft>
              <a:buClr>
                <a:schemeClr val="dk1"/>
              </a:buClr>
              <a:buSzPts val="1100"/>
              <a:buFont typeface="Arial"/>
              <a:buNone/>
            </a:pPr>
            <a:endParaRPr sz="900" b="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 dirty="0">
                <a:solidFill>
                  <a:srgbClr val="0B0B0B"/>
                </a:solidFill>
              </a:rPr>
              <a:t>Several ideas about gases may surface, based on their prior experiences with </a:t>
            </a:r>
            <a:r>
              <a:rPr lang="en" dirty="0" err="1">
                <a:solidFill>
                  <a:srgbClr val="0B0B0B"/>
                </a:solidFill>
              </a:rPr>
              <a:t>OpenSciEd</a:t>
            </a:r>
            <a:r>
              <a:rPr lang="en" dirty="0">
                <a:solidFill>
                  <a:srgbClr val="0B0B0B"/>
                </a:solidFill>
              </a:rPr>
              <a:t> unit 6.2 (the cup unit) and unit 6.3 (the weather unit) in 6th grade. These include:</a:t>
            </a:r>
            <a:endParaRPr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dirty="0">
                <a:solidFill>
                  <a:srgbClr val="0B0B0B"/>
                </a:solidFill>
              </a:rPr>
              <a:t>gases take up space,</a:t>
            </a:r>
            <a:endParaRPr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dirty="0">
                <a:solidFill>
                  <a:srgbClr val="0B0B0B"/>
                </a:solidFill>
              </a:rPr>
              <a:t>gases have mass, and</a:t>
            </a:r>
            <a:endParaRPr dirty="0">
              <a:solidFill>
                <a:srgbClr val="0B0B0B"/>
              </a:solidFill>
            </a:endParaRPr>
          </a:p>
          <a:p>
            <a:pPr marL="457200" lvl="0" indent="-298450" algn="l" rtl="0">
              <a:lnSpc>
                <a:spcPct val="115000"/>
              </a:lnSpc>
              <a:spcBef>
                <a:spcPts val="0"/>
              </a:spcBef>
              <a:spcAft>
                <a:spcPts val="0"/>
              </a:spcAft>
              <a:buClr>
                <a:srgbClr val="0B0B0B"/>
              </a:buClr>
              <a:buSzPts val="1100"/>
              <a:buChar char="●"/>
            </a:pPr>
            <a:r>
              <a:rPr lang="en" dirty="0">
                <a:solidFill>
                  <a:srgbClr val="0B0B0B"/>
                </a:solidFill>
              </a:rPr>
              <a:t>gases are a state of matter.</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Record student ideas.</a:t>
            </a:r>
            <a:r>
              <a:rPr lang="en" dirty="0">
                <a:solidFill>
                  <a:srgbClr val="0B0B0B"/>
                </a:solidFill>
              </a:rPr>
              <a:t> Students may also add ideas such as gases float, or particles in gases are far apart. Accept all answers and record all ideas but continue the discussion until you obtain the three in the bulleted list from student discussion. Make sure that these three are on the list.</a:t>
            </a:r>
            <a:endParaRPr dirty="0">
              <a:solidFill>
                <a:srgbClr val="0B0B0B"/>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Poll the class.</a:t>
            </a:r>
            <a:r>
              <a:rPr lang="en" dirty="0">
                <a:solidFill>
                  <a:srgbClr val="0B0B0B"/>
                </a:solidFill>
              </a:rPr>
              <a:t> As students offer these ideas, ask the class if they agree, disagree, or are not sure with a show of thumbs up, thumbs down, or thumbs sideways for each statement. Make note of their responses to compare to their responses when you poll the class again</a:t>
            </a:r>
            <a:r>
              <a:rPr lang="en" dirty="0">
                <a:solidFill>
                  <a:schemeClr val="dk1"/>
                </a:solidFill>
                <a:latin typeface="Cabin"/>
                <a:ea typeface="Cabin"/>
                <a:cs typeface="Cabin"/>
                <a:sym typeface="Cabin"/>
              </a:rPr>
              <a:t>.</a:t>
            </a:r>
            <a:endParaRPr dirty="0">
              <a:solidFill>
                <a:srgbClr val="0B0B0B"/>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b="1" dirty="0">
                <a:solidFill>
                  <a:srgbClr val="0B0B0B"/>
                </a:solidFill>
              </a:rPr>
              <a:t>Decide on the data to collect. </a:t>
            </a:r>
            <a:r>
              <a:rPr lang="en" dirty="0">
                <a:solidFill>
                  <a:srgbClr val="0B0B0B"/>
                </a:solidFill>
              </a:rPr>
              <a:t>You will work with the class to plan and conduct this investigation as a class. This scaffolding will support students as they plan and then conduct an investigation on day 2 of this lesson. Lead the class in a discussion to decide what data is important for us to collect. See the sample prompts and responses below.</a:t>
            </a:r>
            <a:endParaRPr dirty="0">
              <a:solidFill>
                <a:srgbClr val="0B0B0B"/>
              </a:solidFill>
            </a:endParaRPr>
          </a:p>
          <a:p>
            <a:pPr marL="0" lvl="0" indent="0" algn="l" rtl="0">
              <a:lnSpc>
                <a:spcPct val="115000"/>
              </a:lnSpc>
              <a:spcBef>
                <a:spcPts val="0"/>
              </a:spcBef>
              <a:spcAft>
                <a:spcPts val="0"/>
              </a:spcAft>
              <a:buNone/>
            </a:pPr>
            <a:endParaRPr dirty="0">
              <a:solidFill>
                <a:srgbClr val="0B0B0B"/>
              </a:solidFill>
            </a:endParaRPr>
          </a:p>
          <a:p>
            <a:pPr marL="0" lvl="0" indent="0" algn="l" rtl="0">
              <a:lnSpc>
                <a:spcPct val="115000"/>
              </a:lnSpc>
              <a:spcBef>
                <a:spcPts val="0"/>
              </a:spcBef>
              <a:spcAft>
                <a:spcPts val="0"/>
              </a:spcAft>
              <a:buNone/>
            </a:pPr>
            <a:r>
              <a:rPr lang="en" b="1" dirty="0">
                <a:solidFill>
                  <a:srgbClr val="0B0B0B"/>
                </a:solidFill>
              </a:rPr>
              <a:t>Use both a sealable bag and a plastic bottle for the closed system. </a:t>
            </a:r>
            <a:r>
              <a:rPr lang="en" dirty="0">
                <a:solidFill>
                  <a:srgbClr val="0B0B0B"/>
                </a:solidFill>
              </a:rPr>
              <a:t>Using the sealable bag will allow students to gather evidence that a lot of gas is produced because the bag inflates. However, mass measurements will be affected by a container with a changing volume, such as a bag, and therefore, they are affected by the buoyancy of the bag. The bag might come unsealed if too much gas is present. Use the suggested prompts below to encourage student ideas so that the design will surface.</a:t>
            </a:r>
            <a:endParaRPr dirty="0">
              <a:solidFill>
                <a:srgbClr val="0B0B0B"/>
              </a:solidFill>
            </a:endParaRPr>
          </a:p>
          <a:p>
            <a:pPr marL="0" lvl="0" indent="0" algn="l" rtl="0">
              <a:lnSpc>
                <a:spcPct val="115000"/>
              </a:lnSpc>
              <a:spcBef>
                <a:spcPts val="0"/>
              </a:spcBef>
              <a:spcAft>
                <a:spcPts val="0"/>
              </a:spcAft>
              <a:buNone/>
            </a:pPr>
            <a:endParaRPr dirty="0">
              <a:solidFill>
                <a:srgbClr val="0B0B0B"/>
              </a:solidFill>
            </a:endParaRPr>
          </a:p>
          <a:p>
            <a:pPr marL="0" lvl="0" indent="0" algn="l" rtl="0">
              <a:lnSpc>
                <a:spcPct val="115000"/>
              </a:lnSpc>
              <a:spcBef>
                <a:spcPts val="0"/>
              </a:spcBef>
              <a:spcAft>
                <a:spcPts val="0"/>
              </a:spcAft>
              <a:buNone/>
            </a:pPr>
            <a:r>
              <a:rPr lang="en" b="1" dirty="0">
                <a:solidFill>
                  <a:srgbClr val="0B0B0B"/>
                </a:solidFill>
              </a:rPr>
              <a:t>Suggest to students an efficient way to conduct the investigation. </a:t>
            </a:r>
            <a:r>
              <a:rPr lang="en" dirty="0">
                <a:solidFill>
                  <a:srgbClr val="0B0B0B"/>
                </a:solidFill>
              </a:rPr>
              <a:t>Students do not need to conduct the investigation twice for an open and closed system. Students can obtain the mass of the bottle before and after the reaction (with the cap on). Then carefully remove the cap to release the gas while they are still at the massing station for the open system.  Once the gas has escaped, they can obtain the mass using the open system. Students should note that they can use the beginning mass for the closed system as the beginning mass for the open system since no interaction has occurred or gas bubbles have formed.</a:t>
            </a:r>
            <a:endParaRPr dirty="0">
              <a:solidFill>
                <a:srgbClr val="0B0B0B"/>
              </a:solidFill>
            </a:endParaRPr>
          </a:p>
          <a:p>
            <a:pPr marL="0" lvl="0" indent="0" algn="l" rtl="0">
              <a:lnSpc>
                <a:spcPct val="115000"/>
              </a:lnSpc>
              <a:spcBef>
                <a:spcPts val="0"/>
              </a:spcBef>
              <a:spcAft>
                <a:spcPts val="0"/>
              </a:spcAft>
              <a:buNone/>
            </a:pPr>
            <a:endParaRPr dirty="0">
              <a:solidFill>
                <a:srgbClr val="0B0B0B"/>
              </a:solidFill>
            </a:endParaRPr>
          </a:p>
          <a:p>
            <a:pPr marL="0" lvl="0" indent="0" algn="l" rtl="0">
              <a:lnSpc>
                <a:spcPct val="115000"/>
              </a:lnSpc>
              <a:spcBef>
                <a:spcPts val="0"/>
              </a:spcBef>
              <a:spcAft>
                <a:spcPts val="0"/>
              </a:spcAft>
              <a:buNone/>
            </a:pPr>
            <a:r>
              <a:rPr lang="en" b="1" dirty="0">
                <a:solidFill>
                  <a:srgbClr val="0B0B0B"/>
                </a:solidFill>
              </a:rPr>
              <a:t>Set up a data table. </a:t>
            </a:r>
            <a:r>
              <a:rPr lang="en" dirty="0">
                <a:solidFill>
                  <a:srgbClr val="0B0B0B"/>
                </a:solidFill>
              </a:rPr>
              <a:t>Work with students to organize their data collection.</a:t>
            </a:r>
            <a:r>
              <a:rPr lang="en" sz="900" b="1" dirty="0">
                <a:solidFill>
                  <a:schemeClr val="dk1"/>
                </a:solidFill>
                <a:latin typeface="Cabin"/>
                <a:ea typeface="Cabin"/>
                <a:cs typeface="Cabin"/>
                <a:sym typeface="Cabin"/>
              </a:rPr>
              <a:t>✱</a:t>
            </a:r>
            <a:r>
              <a:rPr lang="en" dirty="0">
                <a:solidFill>
                  <a:srgbClr val="0B0B0B"/>
                </a:solidFill>
              </a:rPr>
              <a:t> Ask students, </a:t>
            </a:r>
            <a:r>
              <a:rPr lang="en" i="1" dirty="0">
                <a:solidFill>
                  <a:srgbClr val="0B0B0B"/>
                </a:solidFill>
              </a:rPr>
              <a:t>What data do we need to collect and how should we organize it? </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p:txBody>
      </p:sp>
    </p:spTree>
    <p:extLst>
      <p:ext uri="{BB962C8B-B14F-4D97-AF65-F5344CB8AC3E}">
        <p14:creationId xmlns:p14="http://schemas.microsoft.com/office/powerpoint/2010/main" val="223217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6c7af4146_2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6c7af4146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Encourage students to link the science ideas with possible outcomes before the investigation. </a:t>
            </a:r>
            <a:r>
              <a:rPr lang="en" dirty="0">
                <a:solidFill>
                  <a:srgbClr val="0B0B0B"/>
                </a:solidFill>
              </a:rPr>
              <a:t>Display</a:t>
            </a:r>
            <a:r>
              <a:rPr lang="en" b="1" dirty="0">
                <a:solidFill>
                  <a:srgbClr val="0B0B0B"/>
                </a:solidFill>
              </a:rPr>
              <a:t> slide D</a:t>
            </a:r>
            <a:r>
              <a:rPr lang="en" dirty="0">
                <a:solidFill>
                  <a:srgbClr val="0B0B0B"/>
                </a:solidFill>
              </a:rPr>
              <a:t>.</a:t>
            </a:r>
            <a:r>
              <a:rPr lang="en" b="1" dirty="0">
                <a:solidFill>
                  <a:srgbClr val="0B0B0B"/>
                </a:solidFill>
              </a:rPr>
              <a:t> </a:t>
            </a:r>
            <a:r>
              <a:rPr lang="en" dirty="0">
                <a:solidFill>
                  <a:srgbClr val="0B0B0B"/>
                </a:solidFill>
              </a:rPr>
              <a:t>In this investigation, students will see that the mass of the closed system does not change, but that of the open system does change. This shows that because the mass doesn't change in the closed system, the matter that makes up the gas must have come from something they started with. Get students thinking about what the data will mean before they investigate by asking questions similar to the following. Record their ideas on a piece of chart paper or on the board.</a:t>
            </a:r>
            <a:endParaRPr dirty="0">
              <a:solidFill>
                <a:srgbClr val="0B0B0B"/>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65d7428b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65d7428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0B0B0B"/>
                </a:solidFill>
              </a:rPr>
              <a:t>Display slide C.</a:t>
            </a:r>
            <a:r>
              <a:rPr lang="en">
                <a:solidFill>
                  <a:srgbClr val="0B0B0B"/>
                </a:solidFill>
              </a:rPr>
              <a:t> This slide is animated. Do not advance the slide to show the data table unless you are doing the alternate activity. Work with students’ ideas about collecting this data. Students should suggest collecting mass before and after the bath bomb is put in water. They should also suggest obtaining the mass for an open system. Students should include a space for recording other observations, such as how the bag looks after mixing the bath bomb and water and the “feel” of the plastic bottle. As students construct the table, copy it on the board and encourage students to turn their notebooks to the landscape position and use a full page.</a:t>
            </a:r>
            <a:endParaRPr>
              <a:solidFill>
                <a:srgbClr val="0B0B0B"/>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b="1">
                <a:solidFill>
                  <a:srgbClr val="0B0B0B"/>
                </a:solidFill>
              </a:rPr>
              <a:t>Use this data table if time is running short. </a:t>
            </a:r>
            <a:r>
              <a:rPr lang="en">
                <a:solidFill>
                  <a:srgbClr val="0B0B0B"/>
                </a:solidFill>
              </a:rPr>
              <a:t>Should you choose to allow students to construct their own data table, the data table should be similar to the one shown below. Advance </a:t>
            </a:r>
            <a:r>
              <a:rPr lang="en" b="1">
                <a:solidFill>
                  <a:srgbClr val="0B0B0B"/>
                </a:solidFill>
              </a:rPr>
              <a:t>slide C </a:t>
            </a:r>
            <a:r>
              <a:rPr lang="en">
                <a:solidFill>
                  <a:srgbClr val="0B0B0B"/>
                </a:solidFill>
              </a:rPr>
              <a:t>and show the data table </a:t>
            </a:r>
            <a:r>
              <a:rPr lang="en" b="1">
                <a:solidFill>
                  <a:srgbClr val="0B0B0B"/>
                </a:solidFill>
              </a:rPr>
              <a:t>only </a:t>
            </a:r>
            <a:r>
              <a:rPr lang="en">
                <a:solidFill>
                  <a:srgbClr val="0B0B0B"/>
                </a:solidFill>
              </a:rPr>
              <a:t>if you choose not to have students develop their own tables.</a:t>
            </a:r>
            <a:r>
              <a:rPr lang="en" b="1">
                <a:solidFill>
                  <a:srgbClr val="0B0B0B"/>
                </a:solidFill>
              </a:rPr>
              <a:t> </a:t>
            </a:r>
            <a:r>
              <a:rPr lang="en">
                <a:solidFill>
                  <a:srgbClr val="0B0B0B"/>
                </a:solidFill>
              </a:rPr>
              <a:t>Have students turn their notebooks to the landscape position and copy this data table using a full page. </a:t>
            </a:r>
            <a:endParaRPr>
              <a:solidFill>
                <a:srgbClr val="0B0B0B"/>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65d7428bc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65d7428b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0B0B0B"/>
                </a:solidFill>
              </a:rPr>
              <a:t>Do this investigation as a class. </a:t>
            </a:r>
            <a:r>
              <a:rPr lang="en">
                <a:solidFill>
                  <a:srgbClr val="0B0B0B"/>
                </a:solidFill>
              </a:rPr>
              <a:t>Engage different students in the tasks of measuring mass, mixing, and adding things to the bottle and bag. All students should be recording data in their data tables. Use </a:t>
            </a:r>
            <a:r>
              <a:rPr lang="en" b="1">
                <a:solidFill>
                  <a:srgbClr val="0B0B0B"/>
                </a:solidFill>
              </a:rPr>
              <a:t>slide E</a:t>
            </a:r>
            <a:r>
              <a:rPr lang="en">
                <a:solidFill>
                  <a:srgbClr val="0B0B0B"/>
                </a:solidFill>
              </a:rPr>
              <a:t> for students to gather materials for you to use and</a:t>
            </a:r>
            <a:r>
              <a:rPr lang="en" b="1">
                <a:solidFill>
                  <a:srgbClr val="0B0B0B"/>
                </a:solidFill>
              </a:rPr>
              <a:t> slides F-H</a:t>
            </a:r>
            <a:r>
              <a:rPr lang="en">
                <a:solidFill>
                  <a:srgbClr val="0B0B0B"/>
                </a:solidFill>
              </a:rPr>
              <a:t> when you and the students are conducting the investigation. Test the bath bomb and water in the resealable bag first (without mass measurements), and then move on to the plastic bottle test. </a:t>
            </a:r>
            <a:endParaRPr>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a:solidFill>
                  <a:srgbClr val="0B0B0B"/>
                </a:solidFill>
              </a:rPr>
              <a:t>If you can do them simultaneously, you can test different recipes of the bath bomb and a store-bought bath bomb. However, don’t do them one at a time because it will take too much time. </a:t>
            </a:r>
            <a:endParaRPr>
              <a:solidFill>
                <a:srgbClr val="0B0B0B"/>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5d7428bc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65d7428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B0B0B"/>
                </a:solidFill>
              </a:rPr>
              <a:t>You can follow this protocol to test a bath bomb in the plastic bottle and record the mass.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65d7428bc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65d7428b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B0B0B"/>
                </a:solidFill>
              </a:rPr>
              <a:t>You can follow this protocol to test a bath bomb in the plastic bottle and record the mass.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5d7428bc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5d7428b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B0B0B"/>
                </a:solidFill>
              </a:rPr>
              <a:t>You can follow this protocol to test a bath bomb in the plastic bottle and record the mass.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c7af4146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c7af4146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Build understanding and make sense of the data.</a:t>
            </a:r>
            <a:r>
              <a:rPr lang="en" dirty="0">
                <a:solidFill>
                  <a:srgbClr val="0B0B0B"/>
                </a:solidFill>
              </a:rPr>
              <a:t> Gather students in a Scientists Circle and lead a discussion to build understanding. Display </a:t>
            </a:r>
            <a:r>
              <a:rPr lang="en" b="1" dirty="0">
                <a:solidFill>
                  <a:srgbClr val="0B0B0B"/>
                </a:solidFill>
              </a:rPr>
              <a:t>slide I</a:t>
            </a:r>
            <a:r>
              <a:rPr lang="en" dirty="0">
                <a:solidFill>
                  <a:srgbClr val="0B0B0B"/>
                </a:solidFill>
              </a:rPr>
              <a:t>. Lead the class in a discussion about their data and observations related to what they learned about the gas from a bath bomb. Remind them of their ideas about what they could learn from the data by referencing this poster that was created before the experiments:</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Record key findings and principles.</a:t>
            </a:r>
            <a:r>
              <a:rPr lang="en" dirty="0">
                <a:solidFill>
                  <a:srgbClr val="0B0B0B"/>
                </a:solidFill>
              </a:rPr>
              <a:t> As students share, record key findings on the board. Also record any science principles they mention. Tell students they do not have to write these down, and that you are just recording things that they share in the discussion. Students should have observed no significant change in mass in the closed system. They should have also noticed that there was a significant mass loss when the closed bottle system was opened.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6c7af4146_2_18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Choosing a claim. </a:t>
            </a:r>
            <a:r>
              <a:rPr lang="en">
                <a:solidFill>
                  <a:schemeClr val="dk1"/>
                </a:solidFill>
              </a:rPr>
              <a:t>Remind students that the question we are trying to answer is the lesson question, “Where did the gas come from?” The brief answer we would give to this question is our claim. Later in this discussion, the term “claim” will be further addressed . Have students work with a partner and pick one of the three claims shown on </a:t>
            </a:r>
            <a:r>
              <a:rPr lang="en" b="1">
                <a:solidFill>
                  <a:schemeClr val="dk1"/>
                </a:solidFill>
              </a:rPr>
              <a:t>slide Q</a:t>
            </a: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Discuss claims with a partner. </a:t>
            </a:r>
            <a:r>
              <a:rPr lang="en">
                <a:solidFill>
                  <a:schemeClr val="dk1"/>
                </a:solidFill>
              </a:rPr>
              <a:t>After students respond, they should choose the claim that they think our evidence best supports and then discuss their choice with a partner. They should discuss how the evidence from all of our investigations supports that claim. They should also discuss evidence that counters the other two claims. These claims are presented on </a:t>
            </a:r>
            <a:r>
              <a:rPr lang="en" b="1">
                <a:solidFill>
                  <a:schemeClr val="dk1"/>
                </a:solidFill>
              </a:rPr>
              <a:t>slide Q</a:t>
            </a:r>
            <a:r>
              <a:rPr lang="en">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Claim 1: The gas was already trapped in the solid bath bomb and was released when the solid bath bomb broke apart in the water.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Claim 2: The gas comes from some combination of the matter in the water and/or the matter in the solid bath bomb.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Claim 3: The gas comes from some other matter (not the water or the bath bomb).</a:t>
            </a:r>
            <a:endParaRPr>
              <a:solidFill>
                <a:schemeClr val="dk1"/>
              </a:solidFill>
            </a:endParaRPr>
          </a:p>
          <a:p>
            <a:pPr marL="0" lvl="0" indent="0" algn="l" rtl="0">
              <a:lnSpc>
                <a:spcPct val="115000"/>
              </a:lnSpc>
              <a:spcBef>
                <a:spcPts val="0"/>
              </a:spcBef>
              <a:spcAft>
                <a:spcPts val="0"/>
              </a:spcAft>
              <a:buNone/>
            </a:pPr>
            <a:r>
              <a:rPr lang="en" b="1">
                <a:solidFill>
                  <a:schemeClr val="dk1"/>
                </a:solidFill>
              </a:rPr>
              <a:t>Surfacing ideas. </a:t>
            </a:r>
            <a:r>
              <a:rPr lang="en">
                <a:solidFill>
                  <a:schemeClr val="dk1"/>
                </a:solidFill>
              </a:rPr>
              <a:t>These ideas will likely come up in your discussions from the two investigations students did during this lesson. If these ideas have not surfaced, continue the discussion and probe student ideas until they do. These responses are coded, as you have coded the student responses from the discussion by showing </a:t>
            </a:r>
            <a:r>
              <a:rPr lang="en" u="sng">
                <a:solidFill>
                  <a:schemeClr val="dk1"/>
                </a:solidFill>
              </a:rPr>
              <a:t>underlined evidence</a:t>
            </a:r>
            <a:r>
              <a:rPr lang="en">
                <a:solidFill>
                  <a:schemeClr val="dk1"/>
                </a:solidFill>
              </a:rPr>
              <a:t> and </a:t>
            </a:r>
            <a:r>
              <a:rPr lang="en">
                <a:solidFill>
                  <a:schemeClr val="dk1"/>
                </a:solidFill>
                <a:highlight>
                  <a:srgbClr val="FFFF00"/>
                </a:highlight>
              </a:rPr>
              <a:t>highlighted pieces of scientific principles.</a:t>
            </a:r>
            <a:r>
              <a:rPr lang="en">
                <a:solidFill>
                  <a:schemeClr val="dk1"/>
                </a:solidFill>
              </a:rPr>
              <a:t> These lists here summarize the type of information that should surface from the discussion.</a:t>
            </a:r>
            <a:endParaRPr>
              <a:solidFill>
                <a:schemeClr val="dk1"/>
              </a:solidFill>
            </a:endParaRPr>
          </a:p>
          <a:p>
            <a:pPr marL="0" lvl="0" indent="457200" algn="l" rtl="0">
              <a:lnSpc>
                <a:spcPct val="115000"/>
              </a:lnSpc>
              <a:spcBef>
                <a:spcPts val="0"/>
              </a:spcBef>
              <a:spcAft>
                <a:spcPts val="0"/>
              </a:spcAft>
              <a:buNone/>
            </a:pPr>
            <a:r>
              <a:rPr lang="en" i="1">
                <a:solidFill>
                  <a:srgbClr val="0B0B0B"/>
                </a:solidFill>
              </a:rPr>
              <a:t>Investigating Gas from Bath Bombs</a:t>
            </a:r>
            <a:endParaRPr>
              <a:solidFill>
                <a:srgbClr val="0B0B0B"/>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highlight>
                  <a:srgbClr val="FFFF00"/>
                </a:highlight>
              </a:rPr>
              <a:t>Gases are matter and have mass.</a:t>
            </a:r>
            <a:endParaRPr>
              <a:solidFill>
                <a:schemeClr val="dk1"/>
              </a:solidFill>
              <a:highlight>
                <a:srgbClr val="FFFF00"/>
              </a:highlight>
            </a:endParaRPr>
          </a:p>
          <a:p>
            <a:pPr marL="914400" lvl="0" indent="-298450" algn="l" rtl="0">
              <a:lnSpc>
                <a:spcPct val="115000"/>
              </a:lnSpc>
              <a:spcBef>
                <a:spcPts val="0"/>
              </a:spcBef>
              <a:spcAft>
                <a:spcPts val="0"/>
              </a:spcAft>
              <a:buClr>
                <a:srgbClr val="0B0B0B"/>
              </a:buClr>
              <a:buSzPts val="1100"/>
              <a:buChar char="●"/>
            </a:pPr>
            <a:r>
              <a:rPr lang="en">
                <a:solidFill>
                  <a:srgbClr val="0B0B0B"/>
                </a:solidFill>
              </a:rPr>
              <a:t>The gas must come from something that is already there--it is not brand new matter.</a:t>
            </a:r>
            <a:endParaRPr>
              <a:solidFill>
                <a:srgbClr val="0B0B0B"/>
              </a:solidFill>
            </a:endParaRPr>
          </a:p>
          <a:p>
            <a:pPr marL="914400" lvl="0" indent="-298450" algn="l" rtl="0">
              <a:lnSpc>
                <a:spcPct val="115000"/>
              </a:lnSpc>
              <a:spcBef>
                <a:spcPts val="0"/>
              </a:spcBef>
              <a:spcAft>
                <a:spcPts val="0"/>
              </a:spcAft>
              <a:buClr>
                <a:schemeClr val="dk1"/>
              </a:buClr>
              <a:buSzPts val="1100"/>
              <a:buChar char="●"/>
            </a:pPr>
            <a:r>
              <a:rPr lang="en">
                <a:solidFill>
                  <a:srgbClr val="0B0B0B"/>
                </a:solidFill>
              </a:rPr>
              <a:t>We know that it came from something already there because the</a:t>
            </a:r>
            <a:r>
              <a:rPr lang="en" u="sng">
                <a:solidFill>
                  <a:schemeClr val="dk1"/>
                </a:solidFill>
              </a:rPr>
              <a:t> mass did not change in the closed system. </a:t>
            </a:r>
            <a:endParaRPr u="sng">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rgbClr val="0B0B0B"/>
                </a:solidFill>
              </a:rPr>
              <a:t>Another piece of evidence was that </a:t>
            </a:r>
            <a:r>
              <a:rPr lang="en" u="sng">
                <a:solidFill>
                  <a:schemeClr val="dk1"/>
                </a:solidFill>
              </a:rPr>
              <a:t>when we opened the closed system, the mass went down</a:t>
            </a:r>
            <a:r>
              <a:rPr lang="en">
                <a:solidFill>
                  <a:srgbClr val="0B0B0B"/>
                </a:solidFill>
              </a:rPr>
              <a:t>.</a:t>
            </a:r>
            <a:r>
              <a:rPr lang="en">
                <a:solidFill>
                  <a:schemeClr val="dk1"/>
                </a:solidFill>
                <a:highlight>
                  <a:srgbClr val="FFFF00"/>
                </a:highlight>
              </a:rPr>
              <a:t> This also confirms that gas is matter and has mass.</a:t>
            </a:r>
            <a:endParaRPr>
              <a:solidFill>
                <a:schemeClr val="dk1"/>
              </a:solidFill>
              <a:highlight>
                <a:srgbClr val="FFFF00"/>
              </a:highlight>
            </a:endParaRPr>
          </a:p>
          <a:p>
            <a:pPr marL="0" lvl="0" indent="0" algn="l" rtl="0">
              <a:lnSpc>
                <a:spcPct val="115000"/>
              </a:lnSpc>
              <a:spcBef>
                <a:spcPts val="0"/>
              </a:spcBef>
              <a:spcAft>
                <a:spcPts val="0"/>
              </a:spcAft>
              <a:buNone/>
            </a:pPr>
            <a:endParaRPr>
              <a:solidFill>
                <a:srgbClr val="0B0B0B"/>
              </a:solidFill>
            </a:endParaRPr>
          </a:p>
          <a:p>
            <a:pPr marL="0" lvl="0" indent="457200" algn="l" rtl="0">
              <a:spcBef>
                <a:spcPts val="0"/>
              </a:spcBef>
              <a:spcAft>
                <a:spcPts val="0"/>
              </a:spcAft>
              <a:buNone/>
            </a:pPr>
            <a:r>
              <a:rPr lang="en" i="1">
                <a:solidFill>
                  <a:schemeClr val="dk1"/>
                </a:solidFill>
              </a:rPr>
              <a:t>Crushing a Bath Bomb</a:t>
            </a:r>
            <a:endParaRPr>
              <a:solidFill>
                <a:schemeClr val="dk1"/>
              </a:solidFill>
            </a:endParaRPr>
          </a:p>
          <a:p>
            <a:pPr marL="914400" lvl="0" indent="-298450" algn="l" rtl="0">
              <a:spcBef>
                <a:spcPts val="0"/>
              </a:spcBef>
              <a:spcAft>
                <a:spcPts val="0"/>
              </a:spcAft>
              <a:buClr>
                <a:schemeClr val="dk1"/>
              </a:buClr>
              <a:buSzPts val="1100"/>
              <a:buChar char="●"/>
            </a:pPr>
            <a:r>
              <a:rPr lang="en" u="sng">
                <a:solidFill>
                  <a:schemeClr val="dk1"/>
                </a:solidFill>
              </a:rPr>
              <a:t>The mass did not change before and after crushing.</a:t>
            </a:r>
            <a:endParaRPr u="sng">
              <a:solidFill>
                <a:schemeClr val="dk1"/>
              </a:solidFill>
            </a:endParaRPr>
          </a:p>
          <a:p>
            <a:pPr marL="914400" lvl="0" indent="-298450" algn="l" rtl="0">
              <a:spcBef>
                <a:spcPts val="0"/>
              </a:spcBef>
              <a:spcAft>
                <a:spcPts val="0"/>
              </a:spcAft>
              <a:buClr>
                <a:schemeClr val="dk1"/>
              </a:buClr>
              <a:buSzPts val="1100"/>
              <a:buChar char="●"/>
            </a:pPr>
            <a:r>
              <a:rPr lang="en" u="sng">
                <a:solidFill>
                  <a:schemeClr val="dk1"/>
                </a:solidFill>
              </a:rPr>
              <a:t>The bag did not inflate.</a:t>
            </a:r>
            <a:endParaRPr u="sng">
              <a:solidFill>
                <a:schemeClr val="dk1"/>
              </a:solidFill>
            </a:endParaRPr>
          </a:p>
          <a:p>
            <a:pPr marL="914400" lvl="0" indent="-298450" algn="l" rtl="0">
              <a:spcBef>
                <a:spcPts val="0"/>
              </a:spcBef>
              <a:spcAft>
                <a:spcPts val="0"/>
              </a:spcAft>
              <a:buClr>
                <a:schemeClr val="dk1"/>
              </a:buClr>
              <a:buSzPts val="1100"/>
              <a:buChar char="●"/>
            </a:pPr>
            <a:r>
              <a:rPr lang="en" u="sng">
                <a:solidFill>
                  <a:schemeClr val="dk1"/>
                </a:solidFill>
              </a:rPr>
              <a:t>When we opened the bag, the mass did not change.</a:t>
            </a:r>
            <a:endParaRPr u="sng">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highlight>
                  <a:srgbClr val="FFFF00"/>
                </a:highlight>
              </a:rPr>
              <a:t>Gas is matter and has mass.</a:t>
            </a:r>
            <a:endParaRPr>
              <a:solidFill>
                <a:schemeClr val="dk1"/>
              </a:solidFill>
              <a:highlight>
                <a:srgbClr val="FFFF00"/>
              </a:highlight>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r>
              <a:rPr lang="en" b="1">
                <a:solidFill>
                  <a:schemeClr val="dk1"/>
                </a:solidFill>
              </a:rPr>
              <a:t>Supporting strong and convincing arguments.</a:t>
            </a:r>
            <a:r>
              <a:rPr lang="en">
                <a:solidFill>
                  <a:schemeClr val="dk1"/>
                </a:solidFill>
              </a:rPr>
              <a:t> Pause students, and using the examples that they shared, say, </a:t>
            </a:r>
            <a:r>
              <a:rPr lang="en" i="1">
                <a:solidFill>
                  <a:schemeClr val="dk1"/>
                </a:solidFill>
              </a:rPr>
              <a:t>You notice that I have underlined several words that you mentioned, and I also highlighted different words. Why do you think I did that? What is the pattern? </a:t>
            </a:r>
            <a:r>
              <a:rPr lang="en">
                <a:solidFill>
                  <a:schemeClr val="dk1"/>
                </a:solidFill>
              </a:rPr>
              <a:t>Students should mention that the underlined words or phrases are things we saw or witnessed during the labs. They may also use the word </a:t>
            </a:r>
            <a:r>
              <a:rPr lang="en" i="1">
                <a:solidFill>
                  <a:schemeClr val="dk1"/>
                </a:solidFill>
              </a:rPr>
              <a:t>evidence. </a:t>
            </a:r>
            <a:r>
              <a:rPr lang="en">
                <a:solidFill>
                  <a:schemeClr val="dk1"/>
                </a:solidFill>
              </a:rPr>
              <a:t>Reinforce this by writing the word </a:t>
            </a:r>
            <a:r>
              <a:rPr lang="en" u="sng">
                <a:solidFill>
                  <a:schemeClr val="dk1"/>
                </a:solidFill>
              </a:rPr>
              <a:t>evidence</a:t>
            </a:r>
            <a:r>
              <a:rPr lang="en">
                <a:solidFill>
                  <a:schemeClr val="dk1"/>
                </a:solidFill>
              </a:rPr>
              <a:t> near these statements and underlining the word. Students should also note that the highlighted words and phrases are scientific principles that we agreed upon and recorded on our scientific principles chart. Write the words </a:t>
            </a:r>
            <a:r>
              <a:rPr lang="en" i="1">
                <a:solidFill>
                  <a:schemeClr val="dk1"/>
                </a:solidFill>
                <a:highlight>
                  <a:srgbClr val="FFFF00"/>
                </a:highlight>
              </a:rPr>
              <a:t>scientific principles</a:t>
            </a:r>
            <a:r>
              <a:rPr lang="en" i="1">
                <a:solidFill>
                  <a:schemeClr val="dk1"/>
                </a:solidFill>
              </a:rPr>
              <a:t>, </a:t>
            </a:r>
            <a:r>
              <a:rPr lang="en">
                <a:solidFill>
                  <a:schemeClr val="dk1"/>
                </a:solidFill>
              </a:rPr>
              <a:t>and highlight them.</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Sharing ideas.</a:t>
            </a:r>
            <a:r>
              <a:rPr lang="en">
                <a:solidFill>
                  <a:schemeClr val="dk1"/>
                </a:solidFill>
              </a:rPr>
              <a:t> After 3 minutes, have students use a dialog like the one below to share the claim they picked and why. There are specific teacher moves included here that will help students develop the ideas critical to forming strong and convincing arguments from evidence and scientific principles. Since this unit is designed to start the year, we have provided scaffolding here for students to begin to learn this process. If students have already learned how to build strong evidence-based arguments and explanations in prior units, this can serve as a review and reinforcement of key ideas. </a:t>
            </a:r>
            <a:endParaRPr/>
          </a:p>
        </p:txBody>
      </p:sp>
      <p:sp>
        <p:nvSpPr>
          <p:cNvPr id="229" name="Google Shape;229;g56c7af4146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70565f195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70565f19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Point out to students that they are now using a combination of two key features that are important to use in an evidence-based argument. Display</a:t>
            </a:r>
            <a:r>
              <a:rPr lang="en" b="1" dirty="0">
                <a:solidFill>
                  <a:schemeClr val="dk1"/>
                </a:solidFill>
              </a:rPr>
              <a:t> slide R</a:t>
            </a:r>
            <a:r>
              <a:rPr lang="en" dirty="0">
                <a:solidFill>
                  <a:schemeClr val="dk1"/>
                </a:solidFill>
              </a:rPr>
              <a:t>. (This slide is animated.) They are (a) referencing specific data/observations to use as evidence and (b) explaining what these observations mean by connecting them to agreed upon scientific principles and ideas. Emphasize that these are two key features of a strong evidence-based argument that we want to practice in all future arguments we will write. </a:t>
            </a:r>
            <a:endParaRPr dirty="0">
              <a:solidFill>
                <a:schemeClr val="dk1"/>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Highlight key ideas of what makes a strong and convincing evidence based argument.</a:t>
            </a:r>
            <a:r>
              <a:rPr lang="en" dirty="0">
                <a:solidFill>
                  <a:schemeClr val="dk1"/>
                </a:solidFill>
              </a:rPr>
              <a:t> Make note of these on a highly visible space in your classroom. Use the underlining and yellow highlighting shown in the poster to emphasize two pieces of it.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What we want to do when we are arguing from evidence or writing a scientific explanation: (advance </a:t>
            </a:r>
            <a:r>
              <a:rPr lang="en" b="1" dirty="0">
                <a:solidFill>
                  <a:schemeClr val="dk1"/>
                </a:solidFill>
              </a:rPr>
              <a:t>slide R</a:t>
            </a:r>
            <a:r>
              <a:rPr lang="en" dirty="0">
                <a:solidFill>
                  <a:schemeClr val="dk1"/>
                </a:solidFill>
              </a:rPr>
              <a:t>).</a:t>
            </a:r>
            <a:endParaRPr dirty="0">
              <a:solidFill>
                <a:schemeClr val="dk1"/>
              </a:solidFill>
            </a:endParaRPr>
          </a:p>
          <a:p>
            <a:pPr marL="914400" lvl="0" indent="-298450" algn="l" rtl="0">
              <a:lnSpc>
                <a:spcPct val="115000"/>
              </a:lnSpc>
              <a:spcBef>
                <a:spcPts val="0"/>
              </a:spcBef>
              <a:spcAft>
                <a:spcPts val="0"/>
              </a:spcAft>
              <a:buClr>
                <a:schemeClr val="dk1"/>
              </a:buClr>
              <a:buSzPts val="1100"/>
              <a:buChar char="●"/>
            </a:pPr>
            <a:r>
              <a:rPr lang="en" dirty="0">
                <a:solidFill>
                  <a:schemeClr val="dk1"/>
                </a:solidFill>
              </a:rPr>
              <a:t>Make a claim that answers the question.</a:t>
            </a:r>
            <a:endParaRPr dirty="0">
              <a:solidFill>
                <a:schemeClr val="dk1"/>
              </a:solidFill>
            </a:endParaRPr>
          </a:p>
          <a:p>
            <a:pPr marL="914400" lvl="0" indent="-298450" algn="l" rtl="0">
              <a:lnSpc>
                <a:spcPct val="115000"/>
              </a:lnSpc>
              <a:spcBef>
                <a:spcPts val="0"/>
              </a:spcBef>
              <a:spcAft>
                <a:spcPts val="0"/>
              </a:spcAft>
              <a:buClr>
                <a:schemeClr val="dk1"/>
              </a:buClr>
              <a:buSzPts val="1100"/>
              <a:buChar char="●"/>
            </a:pPr>
            <a:r>
              <a:rPr lang="en" dirty="0">
                <a:solidFill>
                  <a:schemeClr val="dk1"/>
                </a:solidFill>
              </a:rPr>
              <a:t>Back it up with: </a:t>
            </a:r>
            <a:endParaRPr dirty="0">
              <a:solidFill>
                <a:schemeClr val="dk1"/>
              </a:solidFill>
            </a:endParaRPr>
          </a:p>
          <a:p>
            <a:pPr marL="1257300" lvl="0" indent="-69850" algn="l" rtl="0">
              <a:lnSpc>
                <a:spcPct val="115000"/>
              </a:lnSpc>
              <a:spcBef>
                <a:spcPts val="0"/>
              </a:spcBef>
              <a:spcAft>
                <a:spcPts val="0"/>
              </a:spcAft>
              <a:buClr>
                <a:schemeClr val="dk1"/>
              </a:buClr>
              <a:buSzPts val="1100"/>
              <a:buAutoNum type="alphaUcPeriod"/>
            </a:pPr>
            <a:r>
              <a:rPr lang="en" b="1" u="sng" dirty="0">
                <a:solidFill>
                  <a:schemeClr val="dk1"/>
                </a:solidFill>
              </a:rPr>
              <a:t>Evidence</a:t>
            </a:r>
            <a:r>
              <a:rPr lang="en" dirty="0">
                <a:solidFill>
                  <a:schemeClr val="dk1"/>
                </a:solidFill>
              </a:rPr>
              <a:t> = referencing related data/observations that support it </a:t>
            </a:r>
            <a:endParaRPr dirty="0">
              <a:solidFill>
                <a:schemeClr val="dk1"/>
              </a:solidFill>
            </a:endParaRPr>
          </a:p>
          <a:p>
            <a:pPr marL="1257300" lvl="0" indent="-69850" algn="l" rtl="0">
              <a:lnSpc>
                <a:spcPct val="115000"/>
              </a:lnSpc>
              <a:spcBef>
                <a:spcPts val="0"/>
              </a:spcBef>
              <a:spcAft>
                <a:spcPts val="0"/>
              </a:spcAft>
              <a:buClr>
                <a:schemeClr val="dk1"/>
              </a:buClr>
              <a:buSzPts val="1100"/>
              <a:buAutoNum type="alphaUcPeriod"/>
            </a:pPr>
            <a:r>
              <a:rPr lang="en" dirty="0">
                <a:solidFill>
                  <a:schemeClr val="dk1"/>
                </a:solidFill>
              </a:rPr>
              <a:t>Reasoning = explaining what these observations mean by connecting them to agreed upon </a:t>
            </a:r>
            <a:r>
              <a:rPr lang="en" dirty="0">
                <a:solidFill>
                  <a:schemeClr val="dk1"/>
                </a:solidFill>
                <a:highlight>
                  <a:srgbClr val="FFFF00"/>
                </a:highlight>
              </a:rPr>
              <a:t>scientific principles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Emphasize to students that a convincing scientific argument connects these two main parts, evidence and reasoning, in a way that helps support the claim ✱</a:t>
            </a:r>
            <a:endParaRPr dirty="0">
              <a:solidFill>
                <a:schemeClr val="dk1"/>
              </a:solidFill>
            </a:endParaRPr>
          </a:p>
          <a:p>
            <a:pPr marL="0" lvl="0" indent="0" algn="l" rtl="0">
              <a:lnSpc>
                <a:spcPct val="115000"/>
              </a:lnSpc>
              <a:spcBef>
                <a:spcPts val="0"/>
              </a:spcBef>
              <a:spcAft>
                <a:spcPts val="0"/>
              </a:spcAft>
              <a:buNone/>
            </a:pPr>
            <a:endParaRPr b="1"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Revisit the lesson question.</a:t>
            </a:r>
            <a:r>
              <a:rPr lang="en" dirty="0">
                <a:solidFill>
                  <a:srgbClr val="0B0B0B"/>
                </a:solidFill>
              </a:rPr>
              <a:t> This slide is animated, and you will advance the slide later. Ask students, </a:t>
            </a:r>
            <a:r>
              <a:rPr lang="en" i="1" dirty="0">
                <a:solidFill>
                  <a:srgbClr val="0B0B0B"/>
                </a:solidFill>
              </a:rPr>
              <a:t>OK, so what question were we trying to answer here? </a:t>
            </a:r>
            <a:r>
              <a:rPr lang="en" dirty="0">
                <a:solidFill>
                  <a:srgbClr val="0B0B0B"/>
                </a:solidFill>
              </a:rPr>
              <a:t>Students should respond with the lesson question, </a:t>
            </a:r>
            <a:r>
              <a:rPr lang="en" i="1" dirty="0">
                <a:solidFill>
                  <a:srgbClr val="0B0B0B"/>
                </a:solidFill>
              </a:rPr>
              <a:t>Where is the gas coming from? </a:t>
            </a:r>
            <a:r>
              <a:rPr lang="en" dirty="0">
                <a:solidFill>
                  <a:srgbClr val="0B0B0B"/>
                </a:solidFill>
              </a:rPr>
              <a:t>Ask students if this evidence will help them answer the lesson question. They should recognize that it does. Ask if they have anything to add to the lists that they learned from their investigations. As students offer claims,✱ challenge them to cite evidence for their claim. Challenge them to use a related scientific principle as they support their claim. This discussion will prepare students for writing their own arguments at the end of the lesson.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6c7af4146_2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56c7af4146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rPr>
              <a:t>Gather at the DQB. </a:t>
            </a:r>
            <a:r>
              <a:rPr lang="en" dirty="0">
                <a:solidFill>
                  <a:srgbClr val="0B0B0B"/>
                </a:solidFill>
              </a:rPr>
              <a:t>As students arrive in class, have</a:t>
            </a:r>
            <a:r>
              <a:rPr lang="en" b="1" dirty="0">
                <a:solidFill>
                  <a:srgbClr val="0B0B0B"/>
                </a:solidFill>
              </a:rPr>
              <a:t> slide A</a:t>
            </a:r>
            <a:r>
              <a:rPr lang="en" dirty="0">
                <a:solidFill>
                  <a:srgbClr val="0B0B0B"/>
                </a:solidFill>
              </a:rPr>
              <a:t> displayed. Have students bring their science notebooks with them and gather at the DQB. Ask students to review their questions and suggestions for investigations as the class arrives. </a:t>
            </a: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dirty="0">
                <a:solidFill>
                  <a:srgbClr val="0B0B0B"/>
                </a:solidFill>
              </a:rPr>
              <a:t>Once everyone is at the DQB, get their attention by saying, </a:t>
            </a:r>
            <a:r>
              <a:rPr lang="en" i="1" dirty="0">
                <a:solidFill>
                  <a:srgbClr val="0B0B0B"/>
                </a:solidFill>
              </a:rPr>
              <a:t>We had a lot of questions and ideas about where the gas came from that caused the gas bubbles.</a:t>
            </a:r>
            <a:r>
              <a:rPr lang="en" dirty="0">
                <a:solidFill>
                  <a:srgbClr val="0B0B0B"/>
                </a:solidFill>
              </a:rPr>
              <a:t> Point out the questions that they raised related to this. Ask students what the two (or more) competing claims were for where the gas came from, referencing the initial consensus model as needed.</a:t>
            </a:r>
            <a:endParaRPr sz="800" dirty="0">
              <a:latin typeface="Open Sans"/>
              <a:ea typeface="Open Sans"/>
              <a:cs typeface="Open Sans"/>
              <a:sym typeface="Open Sans"/>
            </a:endParaRPr>
          </a:p>
        </p:txBody>
      </p:sp>
    </p:spTree>
    <p:extLst>
      <p:ext uri="{BB962C8B-B14F-4D97-AF65-F5344CB8AC3E}">
        <p14:creationId xmlns:p14="http://schemas.microsoft.com/office/powerpoint/2010/main" val="161250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7fc4d72ab_2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7fc4d72ab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0B0B"/>
                </a:solidFill>
              </a:rPr>
              <a:t>Students write an answer to the lesson question.</a:t>
            </a:r>
            <a:r>
              <a:rPr lang="en">
                <a:solidFill>
                  <a:srgbClr val="0B0B0B"/>
                </a:solidFill>
              </a:rPr>
              <a:t> Display </a:t>
            </a:r>
            <a:r>
              <a:rPr lang="en" b="1">
                <a:solidFill>
                  <a:srgbClr val="0B0B0B"/>
                </a:solidFill>
              </a:rPr>
              <a:t>slide S</a:t>
            </a:r>
            <a:r>
              <a:rPr lang="en">
                <a:solidFill>
                  <a:srgbClr val="0B0B0B"/>
                </a:solidFill>
              </a:rPr>
              <a:t>. Tell students they will work individually to write an answer to the lesson question in the form of an evidence-based argument. They will make a claim, support their claim with evidence, and provide reasoning to connect their claim with any relevant scientific principles to help show why their evidence supports their claim.</a:t>
            </a:r>
            <a:r>
              <a:rPr lang="en" sz="900" b="1">
                <a:solidFill>
                  <a:schemeClr val="dk1"/>
                </a:solidFill>
                <a:latin typeface="Cabin"/>
                <a:ea typeface="Cabin"/>
                <a:cs typeface="Cabin"/>
                <a:sym typeface="Cabin"/>
              </a:rPr>
              <a:t>✱</a:t>
            </a:r>
            <a:r>
              <a:rPr lang="en">
                <a:solidFill>
                  <a:srgbClr val="0B0B0B"/>
                </a:solidFill>
              </a:rPr>
              <a:t> This may be the first experience students have with writing evidence-based arguments, and this is a round of practice at putting these ideas into writing. Their responses will allow you to see where they are and how much additional support they need across future lessons. Calling out evidence when students are discussing and highlighting when students use scientific principles in their discussions, in future lessons, will go far in supporting their developing abilities to make progress in this practice. Allow students time to write their arguments.</a:t>
            </a:r>
            <a:endParaRPr>
              <a:solidFill>
                <a:srgbClr val="0B0B0B"/>
              </a:solidFill>
            </a:endParaRPr>
          </a:p>
          <a:p>
            <a:pPr marL="0" lvl="0" indent="0" algn="l" rtl="0">
              <a:lnSpc>
                <a:spcPct val="115000"/>
              </a:lnSpc>
              <a:spcBef>
                <a:spcPts val="0"/>
              </a:spcBef>
              <a:spcAft>
                <a:spcPts val="0"/>
              </a:spcAft>
              <a:buNone/>
            </a:pPr>
            <a:endParaRPr>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a:solidFill>
                  <a:srgbClr val="0B0B0B"/>
                </a:solidFill>
              </a:rPr>
              <a:t>You can have students write these in their notebooks on a new page of paper, but since this is a narrowly focused task, it is recommended that they not do this one in their individual progress tracker. You could have students write this on a separate piece of paper too, and collect it to formatively assess their fluency in this practice at the start of the year.</a:t>
            </a:r>
            <a:endParaRPr>
              <a:solidFill>
                <a:srgbClr val="0B0B0B"/>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7fc4d72ab_2_4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7fc4d72ab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0B0B"/>
                </a:solidFill>
              </a:rPr>
              <a:t>Navigate to the next lesson.</a:t>
            </a:r>
            <a:r>
              <a:rPr lang="en">
                <a:solidFill>
                  <a:srgbClr val="0B0B0B"/>
                </a:solidFill>
              </a:rPr>
              <a:t> At the end of class, ask students if they know where the gas came from. They know it came from the starting materials, but do they know what those materials are? </a:t>
            </a:r>
            <a:endParaRPr>
              <a:solidFill>
                <a:srgbClr val="0B0B0B"/>
              </a:solidFill>
            </a:endParaRPr>
          </a:p>
          <a:p>
            <a:pPr marL="0" lvl="0" indent="0" algn="l" rtl="0">
              <a:lnSpc>
                <a:spcPct val="115000"/>
              </a:lnSpc>
              <a:spcBef>
                <a:spcPts val="0"/>
              </a:spcBef>
              <a:spcAft>
                <a:spcPts val="0"/>
              </a:spcAft>
              <a:buNone/>
            </a:pPr>
            <a:endParaRPr>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a:solidFill>
                  <a:srgbClr val="0B0B0B"/>
                </a:solidFill>
              </a:rPr>
              <a:t>Students may share several different ideas, but tell them that they will investigate the ingredients in bath bombs in the next lesson.</a:t>
            </a:r>
            <a:endParaRPr>
              <a:solidFill>
                <a:srgbClr val="0B0B0B"/>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6c7af4146_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6c7af4146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Plan the investigation. </a:t>
            </a:r>
            <a:r>
              <a:rPr lang="en" dirty="0">
                <a:solidFill>
                  <a:schemeClr val="dk1"/>
                </a:solidFill>
              </a:rPr>
              <a:t>Begin this planning time by displaying </a:t>
            </a:r>
            <a:r>
              <a:rPr lang="en" b="1" dirty="0">
                <a:solidFill>
                  <a:schemeClr val="dk1"/>
                </a:solidFill>
              </a:rPr>
              <a:t>slide N </a:t>
            </a:r>
            <a:r>
              <a:rPr lang="en" dirty="0">
                <a:solidFill>
                  <a:schemeClr val="dk1"/>
                </a:solidFill>
              </a:rPr>
              <a:t>and writing the question we will investigate on the board:</a:t>
            </a:r>
            <a:r>
              <a:rPr lang="en" b="1" dirty="0">
                <a:solidFill>
                  <a:schemeClr val="dk1"/>
                </a:solidFill>
              </a:rPr>
              <a:t> “</a:t>
            </a:r>
            <a:r>
              <a:rPr lang="en" dirty="0">
                <a:solidFill>
                  <a:schemeClr val="dk1"/>
                </a:solidFill>
              </a:rPr>
              <a:t>Are the gas bubbles coming from inside the bath bomb?” Ask the class questions like those that follow.</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Students should articulate that if the bag does not inflate after we crush the dry bath bomb, then it might mean that the gas bubbles that we see do not come from inside the bath bomb. If the mass stays the same in the sealed bag before and after the crushing, then no new matter was created. If the mass does not go down when we open the bag, then a measurable amount of gas was not released when crushing the dry bath bomb.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Lead the class in a discussion.</a:t>
            </a:r>
            <a:r>
              <a:rPr lang="en" dirty="0">
                <a:solidFill>
                  <a:schemeClr val="dk1"/>
                </a:solidFill>
              </a:rPr>
              <a:t> The class will decide on a procedure to measure mass and then conduct the investigation. Encourage them to use ideas from their previous investigation of putting bath bomb pieces in water in both an open and closed system. Write the plan on the board so all teams can see it and follow it. An example would be:</a:t>
            </a:r>
            <a:endParaRPr sz="800"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Put a piece of a bath bomb in a sealable bag. Squeeze out as much of the air as possible and seal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the mass of the bag and its contents.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Crush the bath bomb, and be careful to not puncture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observation about the inflation of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the mass of the bag again.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Create a data table. </a:t>
            </a:r>
            <a:r>
              <a:rPr lang="en" dirty="0">
                <a:solidFill>
                  <a:schemeClr val="dk1"/>
                </a:solidFill>
              </a:rPr>
              <a:t>Work with students to plan a way to organize their data in their notebooks.</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8962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6c7af4146_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6c7af4146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Plan the investigation. </a:t>
            </a:r>
            <a:r>
              <a:rPr lang="en" dirty="0">
                <a:solidFill>
                  <a:schemeClr val="dk1"/>
                </a:solidFill>
              </a:rPr>
              <a:t>Begin this planning time by displaying </a:t>
            </a:r>
            <a:r>
              <a:rPr lang="en" b="1" dirty="0">
                <a:solidFill>
                  <a:schemeClr val="dk1"/>
                </a:solidFill>
              </a:rPr>
              <a:t>slide N </a:t>
            </a:r>
            <a:r>
              <a:rPr lang="en" dirty="0">
                <a:solidFill>
                  <a:schemeClr val="dk1"/>
                </a:solidFill>
              </a:rPr>
              <a:t>and writing the question we will investigate on the board:</a:t>
            </a:r>
            <a:r>
              <a:rPr lang="en" b="1" dirty="0">
                <a:solidFill>
                  <a:schemeClr val="dk1"/>
                </a:solidFill>
              </a:rPr>
              <a:t> “</a:t>
            </a:r>
            <a:r>
              <a:rPr lang="en" dirty="0">
                <a:solidFill>
                  <a:schemeClr val="dk1"/>
                </a:solidFill>
              </a:rPr>
              <a:t>Are the gas bubbles coming from inside the bath bomb?” Ask the class questions like those that follow.</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Students should articulate that if the bag does not inflate after we crush the dry bath bomb, then it might mean that the gas bubbles that we see do not come from inside the bath bomb. If the mass stays the same in the sealed bag before and after the crushing, then no new matter was created. If the mass does not go down when we open the bag, then a measurable amount of gas was not released when crushing the dry bath bomb.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Lead the class in a discussion.</a:t>
            </a:r>
            <a:r>
              <a:rPr lang="en" dirty="0">
                <a:solidFill>
                  <a:schemeClr val="dk1"/>
                </a:solidFill>
              </a:rPr>
              <a:t> The class will decide on a procedure to measure mass and then conduct the investigation. Encourage them to use ideas from their previous investigation of putting bath bomb pieces in water in both an open and closed system. Write the plan on the board so all teams can see it and follow it. An example would be:</a:t>
            </a:r>
            <a:endParaRPr sz="800"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Put a piece of a bath bomb in a sealable bag. Squeeze out as much of the air as possible and seal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the mass of the bag and its contents.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Crush the bath bomb, and be careful to not puncture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observation about the inflation of the bag.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Record the mass of the bag again.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Create a data table. </a:t>
            </a:r>
            <a:r>
              <a:rPr lang="en" dirty="0">
                <a:solidFill>
                  <a:schemeClr val="dk1"/>
                </a:solidFill>
              </a:rPr>
              <a:t>Work with students to plan a way to organize their data in their notebooks.</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626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c7af4146_2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c7af4146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B0B0B"/>
                </a:solidFill>
                <a:latin typeface="Cabin"/>
                <a:ea typeface="Cabin"/>
                <a:cs typeface="Cabin"/>
                <a:sym typeface="Cabin"/>
              </a:rPr>
              <a:t>Say, </a:t>
            </a:r>
            <a:r>
              <a:rPr lang="en" i="1">
                <a:solidFill>
                  <a:srgbClr val="0B0B0B"/>
                </a:solidFill>
                <a:latin typeface="Cabin"/>
                <a:ea typeface="Cabin"/>
                <a:cs typeface="Cabin"/>
                <a:sym typeface="Cabin"/>
              </a:rPr>
              <a:t>Let’s look inside a piece of bath bomb and see what is there. </a:t>
            </a:r>
            <a:r>
              <a:rPr lang="en">
                <a:solidFill>
                  <a:srgbClr val="0B0B0B"/>
                </a:solidFill>
                <a:latin typeface="Cabin"/>
                <a:ea typeface="Cabin"/>
                <a:cs typeface="Cabin"/>
                <a:sym typeface="Cabin"/>
              </a:rPr>
              <a:t>Display</a:t>
            </a:r>
            <a:r>
              <a:rPr lang="en" b="1">
                <a:solidFill>
                  <a:srgbClr val="0B0B0B"/>
                </a:solidFill>
                <a:latin typeface="Cabin"/>
                <a:ea typeface="Cabin"/>
                <a:cs typeface="Cabin"/>
                <a:sym typeface="Cabin"/>
              </a:rPr>
              <a:t> slide M</a:t>
            </a:r>
            <a:r>
              <a:rPr lang="en">
                <a:solidFill>
                  <a:srgbClr val="0B0B0B"/>
                </a:solidFill>
                <a:latin typeface="Cabin"/>
                <a:ea typeface="Cabin"/>
                <a:cs typeface="Cabin"/>
                <a:sym typeface="Cabin"/>
              </a:rPr>
              <a:t> to show the question and the instructions for examining the bath bomb. Allow students 2 minutes to examine their bath bomb and talk about what they see. Students should notice that there are air spaces in the bath bomb. Students will continue to wonder if the gas bubbles from the bath bomb come from this trapped air. </a:t>
            </a:r>
            <a:endParaRPr/>
          </a:p>
        </p:txBody>
      </p:sp>
    </p:spTree>
    <p:extLst>
      <p:ext uri="{BB962C8B-B14F-4D97-AF65-F5344CB8AC3E}">
        <p14:creationId xmlns:p14="http://schemas.microsoft.com/office/powerpoint/2010/main" val="335244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7fc4d72ab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7fc4d72ab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Investigate a crushed bath bomb.</a:t>
            </a:r>
            <a:r>
              <a:rPr lang="en">
                <a:solidFill>
                  <a:schemeClr val="dk1"/>
                </a:solidFill>
              </a:rPr>
              <a:t> Display </a:t>
            </a:r>
            <a:r>
              <a:rPr lang="en" b="1">
                <a:solidFill>
                  <a:schemeClr val="dk1"/>
                </a:solidFill>
              </a:rPr>
              <a:t>slide O</a:t>
            </a:r>
            <a:r>
              <a:rPr lang="en">
                <a:solidFill>
                  <a:schemeClr val="dk1"/>
                </a:solidFill>
              </a:rPr>
              <a:t>. Students carry out their investigation to find out if the gas bubbles they observed come from inside the bath bomb. Assist students with their mass measurements, and remind them to use the same scale each time they take a measurement. Encourage students to use a book or some other large flat surface to crush the bath bomb. Using smaller objects such as a hammer may rupture the bag. Students should observe the following:</a:t>
            </a:r>
            <a:endParaRPr>
              <a:solidFill>
                <a:schemeClr val="dk1"/>
              </a:solidFill>
            </a:endParaRPr>
          </a:p>
          <a:p>
            <a:pPr marL="914400" lvl="0" indent="-298450" algn="l" rtl="0">
              <a:lnSpc>
                <a:spcPct val="115000"/>
              </a:lnSpc>
              <a:spcBef>
                <a:spcPts val="0"/>
              </a:spcBef>
              <a:spcAft>
                <a:spcPts val="0"/>
              </a:spcAft>
              <a:buClr>
                <a:schemeClr val="dk1"/>
              </a:buClr>
              <a:buSzPts val="1100"/>
              <a:buAutoNum type="arabicPeriod"/>
            </a:pPr>
            <a:r>
              <a:rPr lang="en">
                <a:solidFill>
                  <a:schemeClr val="dk1"/>
                </a:solidFill>
              </a:rPr>
              <a:t>The bag does not inflate when the crush the bath bomb.</a:t>
            </a:r>
            <a:endParaRPr>
              <a:solidFill>
                <a:schemeClr val="dk1"/>
              </a:solidFill>
            </a:endParaRPr>
          </a:p>
          <a:p>
            <a:pPr marL="914400" lvl="0" indent="-298450" algn="l" rtl="0">
              <a:lnSpc>
                <a:spcPct val="115000"/>
              </a:lnSpc>
              <a:spcBef>
                <a:spcPts val="0"/>
              </a:spcBef>
              <a:spcAft>
                <a:spcPts val="0"/>
              </a:spcAft>
              <a:buClr>
                <a:schemeClr val="dk1"/>
              </a:buClr>
              <a:buSzPts val="1100"/>
              <a:buAutoNum type="arabicPeriod"/>
            </a:pPr>
            <a:r>
              <a:rPr lang="en">
                <a:solidFill>
                  <a:schemeClr val="dk1"/>
                </a:solidFill>
              </a:rPr>
              <a:t>The mass does not change significantly when measured before and after crushing.</a:t>
            </a:r>
            <a:endParaRPr>
              <a:solidFill>
                <a:schemeClr val="dk1"/>
              </a:solidFill>
            </a:endParaRPr>
          </a:p>
          <a:p>
            <a:pPr marL="914400" lvl="0" indent="-298450" algn="l" rtl="0">
              <a:lnSpc>
                <a:spcPct val="115000"/>
              </a:lnSpc>
              <a:spcBef>
                <a:spcPts val="0"/>
              </a:spcBef>
              <a:spcAft>
                <a:spcPts val="0"/>
              </a:spcAft>
              <a:buClr>
                <a:schemeClr val="dk1"/>
              </a:buClr>
              <a:buSzPts val="1100"/>
              <a:buAutoNum type="arabicPeriod"/>
            </a:pPr>
            <a:r>
              <a:rPr lang="en">
                <a:solidFill>
                  <a:schemeClr val="dk1"/>
                </a:solidFill>
              </a:rPr>
              <a:t>The mass does not change significantly when the bag is opened after crushing.</a:t>
            </a:r>
            <a:endParaRPr sz="800">
              <a:latin typeface="Open Sans"/>
              <a:ea typeface="Open Sans"/>
              <a:cs typeface="Open Sans"/>
              <a:sym typeface="Open Sans"/>
            </a:endParaRPr>
          </a:p>
        </p:txBody>
      </p:sp>
    </p:spTree>
    <p:extLst>
      <p:ext uri="{BB962C8B-B14F-4D97-AF65-F5344CB8AC3E}">
        <p14:creationId xmlns:p14="http://schemas.microsoft.com/office/powerpoint/2010/main" val="422775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6c7af4146_2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6c7af4146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Lead a short class discussion. </a:t>
            </a:r>
            <a:r>
              <a:rPr lang="en" dirty="0">
                <a:solidFill>
                  <a:schemeClr val="dk1"/>
                </a:solidFill>
              </a:rPr>
              <a:t>Display</a:t>
            </a:r>
            <a:r>
              <a:rPr lang="en" b="1" dirty="0">
                <a:solidFill>
                  <a:schemeClr val="dk1"/>
                </a:solidFill>
              </a:rPr>
              <a:t> slide P</a:t>
            </a:r>
            <a:r>
              <a:rPr lang="en" dirty="0">
                <a:solidFill>
                  <a:schemeClr val="dk1"/>
                </a:solidFill>
              </a:rPr>
              <a:t>. Use this time to discuss the class results and ensure that students are making sense of their results. Example questions, student responses, and follow up are shown below.</a:t>
            </a:r>
            <a:endParaRPr dirty="0">
              <a:solidFill>
                <a:schemeClr val="dk1"/>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Consider the lesson question.</a:t>
            </a:r>
            <a:r>
              <a:rPr lang="en" dirty="0">
                <a:solidFill>
                  <a:schemeClr val="dk1"/>
                </a:solidFill>
              </a:rPr>
              <a:t> Ask students, </a:t>
            </a:r>
            <a:r>
              <a:rPr lang="en" i="1" dirty="0">
                <a:solidFill>
                  <a:schemeClr val="dk1"/>
                </a:solidFill>
              </a:rPr>
              <a:t>Can someone remind us of the lesson question? </a:t>
            </a:r>
            <a:r>
              <a:rPr lang="en" dirty="0">
                <a:solidFill>
                  <a:schemeClr val="dk1"/>
                </a:solidFill>
              </a:rPr>
              <a:t>Students should recall that the lesson question is, “Where did the gas come from?” Add Crushing a Bath Bomb to the list you started on the board earlier. (Investigating Gas from Bath Bombs was the first list.)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Ask students, </a:t>
            </a:r>
            <a:r>
              <a:rPr lang="en" i="1" dirty="0">
                <a:solidFill>
                  <a:schemeClr val="dk1"/>
                </a:solidFill>
              </a:rPr>
              <a:t>What did you learn that will help you answer the lesson question? What can I add to this list?</a:t>
            </a:r>
            <a:r>
              <a:rPr lang="en" dirty="0">
                <a:solidFill>
                  <a:schemeClr val="dk1"/>
                </a:solidFill>
              </a:rPr>
              <a:t> Statements will include</a:t>
            </a:r>
            <a:endParaRPr dirty="0">
              <a:solidFill>
                <a:schemeClr val="dk1"/>
              </a:solidFill>
            </a:endParaRPr>
          </a:p>
          <a:p>
            <a:pPr marL="914400" lvl="0" indent="-298450" algn="l" rtl="0">
              <a:lnSpc>
                <a:spcPct val="115000"/>
              </a:lnSpc>
              <a:spcBef>
                <a:spcPts val="0"/>
              </a:spcBef>
              <a:spcAft>
                <a:spcPts val="0"/>
              </a:spcAft>
              <a:buClr>
                <a:schemeClr val="dk1"/>
              </a:buClr>
              <a:buSzPts val="1100"/>
              <a:buChar char="●"/>
            </a:pPr>
            <a:r>
              <a:rPr lang="en" dirty="0">
                <a:solidFill>
                  <a:schemeClr val="dk1"/>
                </a:solidFill>
              </a:rPr>
              <a:t>The mass did not change before and after crushing.</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bag did not inflate.</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When we opened the bag, the mass did not change.</a:t>
            </a:r>
            <a:endParaRPr dirty="0"/>
          </a:p>
        </p:txBody>
      </p:sp>
    </p:spTree>
    <p:extLst>
      <p:ext uri="{BB962C8B-B14F-4D97-AF65-F5344CB8AC3E}">
        <p14:creationId xmlns:p14="http://schemas.microsoft.com/office/powerpoint/2010/main" val="420867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70565f195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70565f19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Point out to students that they are now using a combination of two key features that are important to use in an evidence-based argument. Display</a:t>
            </a:r>
            <a:r>
              <a:rPr lang="en" b="1">
                <a:solidFill>
                  <a:schemeClr val="dk1"/>
                </a:solidFill>
              </a:rPr>
              <a:t> slide R</a:t>
            </a:r>
            <a:r>
              <a:rPr lang="en">
                <a:solidFill>
                  <a:schemeClr val="dk1"/>
                </a:solidFill>
              </a:rPr>
              <a:t>. (This slide is animated.) They are (a) referencing specific data/observations to use as evidence and (b) explaining what these observations mean by connecting them to agreed upon scientific principles and ideas. Emphasize that these are two key features of a strong evidence-based argument that we want to practice in all future arguments we will write. </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Highlight key ideas of what makes a strong and convincing evidence based argument.</a:t>
            </a:r>
            <a:r>
              <a:rPr lang="en">
                <a:solidFill>
                  <a:schemeClr val="dk1"/>
                </a:solidFill>
              </a:rPr>
              <a:t> Make note of these on a highly visible space in your classroom. Use the underlining and yellow highlighting shown in the poster to emphasize two pieces of 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What we want to do when we are arguing from evidence or writing a scientific explanation: (advance </a:t>
            </a:r>
            <a:r>
              <a:rPr lang="en" b="1">
                <a:solidFill>
                  <a:schemeClr val="dk1"/>
                </a:solidFill>
              </a:rPr>
              <a:t>slide R</a:t>
            </a:r>
            <a:r>
              <a:rPr lang="en">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rPr>
              <a:t>Make a claim that answers the question.</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rPr>
              <a:t>Back it up with: </a:t>
            </a:r>
            <a:endParaRPr>
              <a:solidFill>
                <a:schemeClr val="dk1"/>
              </a:solidFill>
            </a:endParaRPr>
          </a:p>
          <a:p>
            <a:pPr marL="1257300" lvl="0" indent="-69850" algn="l" rtl="0">
              <a:lnSpc>
                <a:spcPct val="115000"/>
              </a:lnSpc>
              <a:spcBef>
                <a:spcPts val="0"/>
              </a:spcBef>
              <a:spcAft>
                <a:spcPts val="0"/>
              </a:spcAft>
              <a:buClr>
                <a:schemeClr val="dk1"/>
              </a:buClr>
              <a:buSzPts val="1100"/>
              <a:buAutoNum type="alphaUcPeriod"/>
            </a:pPr>
            <a:r>
              <a:rPr lang="en" b="1" u="sng">
                <a:solidFill>
                  <a:schemeClr val="dk1"/>
                </a:solidFill>
              </a:rPr>
              <a:t>Evidence</a:t>
            </a:r>
            <a:r>
              <a:rPr lang="en">
                <a:solidFill>
                  <a:schemeClr val="dk1"/>
                </a:solidFill>
              </a:rPr>
              <a:t> = referencing related data/observations that support it </a:t>
            </a:r>
            <a:endParaRPr>
              <a:solidFill>
                <a:schemeClr val="dk1"/>
              </a:solidFill>
            </a:endParaRPr>
          </a:p>
          <a:p>
            <a:pPr marL="1257300" lvl="0" indent="-69850" algn="l" rtl="0">
              <a:lnSpc>
                <a:spcPct val="115000"/>
              </a:lnSpc>
              <a:spcBef>
                <a:spcPts val="0"/>
              </a:spcBef>
              <a:spcAft>
                <a:spcPts val="0"/>
              </a:spcAft>
              <a:buClr>
                <a:schemeClr val="dk1"/>
              </a:buClr>
              <a:buSzPts val="1100"/>
              <a:buAutoNum type="alphaUcPeriod"/>
            </a:pPr>
            <a:r>
              <a:rPr lang="en">
                <a:solidFill>
                  <a:schemeClr val="dk1"/>
                </a:solidFill>
              </a:rPr>
              <a:t>Reasoning = explaining what these observations mean by connecting them to agreed upon </a:t>
            </a:r>
            <a:r>
              <a:rPr lang="en">
                <a:solidFill>
                  <a:schemeClr val="dk1"/>
                </a:solidFill>
                <a:highlight>
                  <a:srgbClr val="FFFF00"/>
                </a:highlight>
              </a:rPr>
              <a:t>scientific principles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Emphasize to students that a convincing scientific argument connects these two main parts, evidence and reasoning, in a way that helps support the claim ✱</a:t>
            </a:r>
            <a:endParaRPr>
              <a:solidFill>
                <a:schemeClr val="dk1"/>
              </a:solidFill>
            </a:endParaRPr>
          </a:p>
          <a:p>
            <a:pPr marL="0" lvl="0" indent="0" algn="l" rtl="0">
              <a:lnSpc>
                <a:spcPct val="115000"/>
              </a:lnSpc>
              <a:spcBef>
                <a:spcPts val="0"/>
              </a:spcBef>
              <a:spcAft>
                <a:spcPts val="0"/>
              </a:spcAft>
              <a:buNone/>
            </a:pPr>
            <a:endParaRPr b="1">
              <a:solidFill>
                <a:srgbClr val="0B0B0B"/>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0B0B0B"/>
                </a:solidFill>
              </a:rPr>
              <a:t>Revisit the lesson question.</a:t>
            </a:r>
            <a:r>
              <a:rPr lang="en">
                <a:solidFill>
                  <a:srgbClr val="0B0B0B"/>
                </a:solidFill>
              </a:rPr>
              <a:t> This slide is animated, and you will advance the slide later. Ask students, </a:t>
            </a:r>
            <a:r>
              <a:rPr lang="en" i="1">
                <a:solidFill>
                  <a:srgbClr val="0B0B0B"/>
                </a:solidFill>
              </a:rPr>
              <a:t>OK, so what question were we trying to answer here? </a:t>
            </a:r>
            <a:r>
              <a:rPr lang="en">
                <a:solidFill>
                  <a:srgbClr val="0B0B0B"/>
                </a:solidFill>
              </a:rPr>
              <a:t>Students should respond with the lesson question, </a:t>
            </a:r>
            <a:r>
              <a:rPr lang="en" i="1">
                <a:solidFill>
                  <a:srgbClr val="0B0B0B"/>
                </a:solidFill>
              </a:rPr>
              <a:t>Where is the gas coming from? </a:t>
            </a:r>
            <a:r>
              <a:rPr lang="en">
                <a:solidFill>
                  <a:srgbClr val="0B0B0B"/>
                </a:solidFill>
              </a:rPr>
              <a:t>Ask students if this evidence will help them answer the lesson question. They should recognize that it does. Ask if they have anything to add to the lists that they learned from their investigations. As students offer claims,✱ challenge them to cite evidence for their claim. Challenge them to use a related scientific principle as they support their claim. This discussion will prepare students for writing their own arguments at the end of the lesson.</a:t>
            </a:r>
            <a:endParaRPr/>
          </a:p>
        </p:txBody>
      </p:sp>
    </p:spTree>
    <p:extLst>
      <p:ext uri="{BB962C8B-B14F-4D97-AF65-F5344CB8AC3E}">
        <p14:creationId xmlns:p14="http://schemas.microsoft.com/office/powerpoint/2010/main" val="257483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70565f195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70565f19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0B0B0B"/>
                </a:solidFill>
              </a:rPr>
              <a:t>Link to the next activity. </a:t>
            </a:r>
            <a:r>
              <a:rPr lang="en">
                <a:solidFill>
                  <a:srgbClr val="0B0B0B"/>
                </a:solidFill>
              </a:rPr>
              <a:t>Direct the class’s attention to the suggestions for investigations from the first lesson. Ask students, </a:t>
            </a:r>
            <a:r>
              <a:rPr lang="en" i="1">
                <a:solidFill>
                  <a:srgbClr val="0B0B0B"/>
                </a:solidFill>
              </a:rPr>
              <a:t>What other investigation ideas did you have that will help us figure out more about the bath bomb and the gas bubbles it produces? </a:t>
            </a:r>
            <a:r>
              <a:rPr lang="en">
                <a:solidFill>
                  <a:srgbClr val="0B0B0B"/>
                </a:solidFill>
              </a:rPr>
              <a:t>Students may suggest several different investigations, but one will be to crush the bath bomb to see if the gas was trapped inside. Display </a:t>
            </a:r>
            <a:r>
              <a:rPr lang="en" b="1">
                <a:solidFill>
                  <a:srgbClr val="0B0B0B"/>
                </a:solidFill>
              </a:rPr>
              <a:t>slide K</a:t>
            </a:r>
            <a:r>
              <a:rPr lang="en">
                <a:solidFill>
                  <a:srgbClr val="0B0B0B"/>
                </a:solidFill>
              </a:rPr>
              <a:t>. They will have the opportunity to investigate this in the next class.</a:t>
            </a:r>
            <a:endParaRPr/>
          </a:p>
        </p:txBody>
      </p:sp>
    </p:spTree>
    <p:extLst>
      <p:ext uri="{BB962C8B-B14F-4D97-AF65-F5344CB8AC3E}">
        <p14:creationId xmlns:p14="http://schemas.microsoft.com/office/powerpoint/2010/main" val="186976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3F3"/>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457200" y="992775"/>
            <a:ext cx="8229600" cy="27369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457200" y="3778825"/>
            <a:ext cx="8229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400"/>
              <a:buFont typeface="Cabin Condensed"/>
              <a:buNone/>
              <a:defRPr sz="2400">
                <a:solidFill>
                  <a:schemeClr val="dk1"/>
                </a:solidFill>
                <a:latin typeface="Cabin Condensed"/>
                <a:ea typeface="Cabin Condensed"/>
                <a:cs typeface="Cabin Condensed"/>
                <a:sym typeface="Cabin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11" name="Google Shape;11;p2"/>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 name="Google Shape;12;p2"/>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Horizontal">
  <p:cSld name="TITLE_AND_BODY_1">
    <p:bg>
      <p:bgPr>
        <a:solidFill>
          <a:srgbClr val="F3F3F3"/>
        </a:solidFill>
        <a:effectLst/>
      </p:bgPr>
    </p:bg>
    <p:spTree>
      <p:nvGrpSpPr>
        <p:cNvPr id="1" name="Shape 47"/>
        <p:cNvGrpSpPr/>
        <p:nvPr/>
      </p:nvGrpSpPr>
      <p:grpSpPr>
        <a:xfrm>
          <a:off x="0" y="0"/>
          <a:ext cx="0" cy="0"/>
          <a:chOff x="0" y="0"/>
          <a:chExt cx="0" cy="0"/>
        </a:xfrm>
      </p:grpSpPr>
      <p:sp>
        <p:nvSpPr>
          <p:cNvPr id="48" name="Google Shape;48;p11"/>
          <p:cNvSpPr txBox="1">
            <a:spLocks noGrp="1"/>
          </p:cNvSpPr>
          <p:nvPr>
            <p:ph type="sldNum" idx="12"/>
          </p:nvPr>
        </p:nvSpPr>
        <p:spPr>
          <a:xfrm>
            <a:off x="4475913" y="6500813"/>
            <a:ext cx="185400" cy="255600"/>
          </a:xfrm>
          <a:prstGeom prst="rect">
            <a:avLst/>
          </a:prstGeom>
          <a:noFill/>
          <a:ln>
            <a:noFill/>
          </a:ln>
        </p:spPr>
        <p:txBody>
          <a:bodyPr spcFirstLastPara="1" wrap="square" lIns="29750" tIns="29750" rIns="29750" bIns="29750" anchor="t" anchorCtr="0">
            <a:noAutofit/>
          </a:bodyPr>
          <a:lstStyle>
            <a:lvl1pPr marL="0" marR="0" lvl="0"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867800"/>
            <a:ext cx="8229600" cy="11223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5" name="Google Shape;15;p3"/>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16" name="Google Shape;16;p3"/>
          <p:cNvSpPr txBox="1">
            <a:spLocks noGrp="1"/>
          </p:cNvSpPr>
          <p:nvPr>
            <p:ph type="subTitle" idx="1"/>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7" name="Google Shape;17;p3"/>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457200" y="1536625"/>
            <a:ext cx="8229600" cy="4555200"/>
          </a:xfrm>
          <a:prstGeom prst="rect">
            <a:avLst/>
          </a:prstGeom>
        </p:spPr>
        <p:txBody>
          <a:bodyPr spcFirstLastPara="1" wrap="square" lIns="91425" tIns="91425" rIns="91425" bIns="91425" anchor="t" anchorCtr="0"/>
          <a:lstStyle>
            <a:lvl1pPr marL="457200" lvl="0" indent="-457200">
              <a:spcBef>
                <a:spcPts val="0"/>
              </a:spcBef>
              <a:spcAft>
                <a:spcPts val="0"/>
              </a:spcAft>
              <a:buSzPts val="3600"/>
              <a:buChar char="●"/>
              <a:defRPr/>
            </a:lvl1pPr>
            <a:lvl2pPr marL="914400" lvl="1" indent="-431800">
              <a:spcBef>
                <a:spcPts val="1600"/>
              </a:spcBef>
              <a:spcAft>
                <a:spcPts val="0"/>
              </a:spcAft>
              <a:buSzPts val="32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42900">
              <a:spcBef>
                <a:spcPts val="1600"/>
              </a:spcBef>
              <a:spcAft>
                <a:spcPts val="0"/>
              </a:spcAft>
              <a:buSzPts val="18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21" name="Google Shape;21;p4"/>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2" name="Google Shape;22;p4"/>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25" name="Google Shape;25;p5"/>
          <p:cNvSpPr txBox="1">
            <a:spLocks noGrp="1"/>
          </p:cNvSpPr>
          <p:nvPr>
            <p:ph type="subTitle" idx="1"/>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1644225"/>
            <a:ext cx="3853500" cy="1976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29" name="Google Shape;29;p6"/>
          <p:cNvSpPr txBox="1">
            <a:spLocks noGrp="1"/>
          </p:cNvSpPr>
          <p:nvPr>
            <p:ph type="subTitle" idx="1"/>
          </p:nvPr>
        </p:nvSpPr>
        <p:spPr>
          <a:xfrm>
            <a:off x="457275" y="3737425"/>
            <a:ext cx="38535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6"/>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31" name="Google Shape;31;p6"/>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2" name="Google Shape;32;p6"/>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33" name="Google Shape;33;p6"/>
          <p:cNvSpPr txBox="1">
            <a:spLocks noGrp="1"/>
          </p:cNvSpPr>
          <p:nvPr>
            <p:ph type="body" idx="5"/>
          </p:nvPr>
        </p:nvSpPr>
        <p:spPr>
          <a:xfrm>
            <a:off x="4561900" y="1574475"/>
            <a:ext cx="4125000" cy="4662900"/>
          </a:xfrm>
          <a:prstGeom prst="rect">
            <a:avLst/>
          </a:prstGeom>
          <a:solidFill>
            <a:srgbClr val="E2EBED"/>
          </a:solidFill>
          <a:ln w="9525" cap="flat" cmpd="sng">
            <a:solidFill>
              <a:srgbClr val="256C8D"/>
            </a:solidFill>
            <a:prstDash val="solid"/>
            <a:round/>
            <a:headEnd type="none" w="sm" len="sm"/>
            <a:tailEnd type="none" w="sm" len="sm"/>
          </a:ln>
        </p:spPr>
        <p:txBody>
          <a:bodyPr spcFirstLastPara="1" wrap="square" lIns="91425" tIns="91425" rIns="91425" bIns="91425" anchor="t" anchorCtr="0"/>
          <a:lstStyle>
            <a:lvl1pPr marL="457200" lvl="0" indent="-457200">
              <a:spcBef>
                <a:spcPts val="0"/>
              </a:spcBef>
              <a:spcAft>
                <a:spcPts val="0"/>
              </a:spcAft>
              <a:buSzPts val="3600"/>
              <a:buChar char="●"/>
              <a:defRPr/>
            </a:lvl1pPr>
            <a:lvl2pPr marL="914400" lvl="1" indent="-431800">
              <a:spcBef>
                <a:spcPts val="1600"/>
              </a:spcBef>
              <a:spcAft>
                <a:spcPts val="0"/>
              </a:spcAft>
              <a:buSzPts val="32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42900">
              <a:spcBef>
                <a:spcPts val="1600"/>
              </a:spcBef>
              <a:spcAft>
                <a:spcPts val="0"/>
              </a:spcAft>
              <a:buSzPts val="18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eneral Content">
  <p:cSld name="SECTION_TITLE_AND_DESCRIPTION_1">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1650950"/>
            <a:ext cx="8229600" cy="19728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1pPr>
            <a:lvl2pPr lvl="1" algn="ctr" rtl="0">
              <a:spcBef>
                <a:spcPts val="0"/>
              </a:spcBef>
              <a:spcAft>
                <a:spcPts val="0"/>
              </a:spcAft>
              <a:buSzPts val="4200"/>
              <a:buChar char="○"/>
              <a:defRPr sz="4200"/>
            </a:lvl2pPr>
            <a:lvl3pPr lvl="2" algn="ctr" rtl="0">
              <a:spcBef>
                <a:spcPts val="0"/>
              </a:spcBef>
              <a:spcAft>
                <a:spcPts val="0"/>
              </a:spcAft>
              <a:buSzPts val="4200"/>
              <a:buChar char="■"/>
              <a:defRPr sz="4200"/>
            </a:lvl3pPr>
            <a:lvl4pPr lvl="3" algn="ctr" rtl="0">
              <a:spcBef>
                <a:spcPts val="0"/>
              </a:spcBef>
              <a:spcAft>
                <a:spcPts val="0"/>
              </a:spcAft>
              <a:buSzPts val="4200"/>
              <a:buChar char="●"/>
              <a:defRPr sz="4200"/>
            </a:lvl4pPr>
            <a:lvl5pPr lvl="4" algn="ctr" rtl="0">
              <a:spcBef>
                <a:spcPts val="0"/>
              </a:spcBef>
              <a:spcAft>
                <a:spcPts val="0"/>
              </a:spcAft>
              <a:buSzPts val="4200"/>
              <a:buChar char="○"/>
              <a:defRPr sz="4200"/>
            </a:lvl5pPr>
            <a:lvl6pPr lvl="5" algn="ctr" rtl="0">
              <a:spcBef>
                <a:spcPts val="0"/>
              </a:spcBef>
              <a:spcAft>
                <a:spcPts val="0"/>
              </a:spcAft>
              <a:buSzPts val="4200"/>
              <a:buChar char="■"/>
              <a:defRPr sz="4200"/>
            </a:lvl6pPr>
            <a:lvl7pPr lvl="6" algn="ctr" rtl="0">
              <a:spcBef>
                <a:spcPts val="0"/>
              </a:spcBef>
              <a:spcAft>
                <a:spcPts val="0"/>
              </a:spcAft>
              <a:buSzPts val="4200"/>
              <a:buChar char="●"/>
              <a:defRPr sz="4200"/>
            </a:lvl7pPr>
            <a:lvl8pPr lvl="7" algn="ctr" rtl="0">
              <a:spcBef>
                <a:spcPts val="0"/>
              </a:spcBef>
              <a:spcAft>
                <a:spcPts val="0"/>
              </a:spcAft>
              <a:buSzPts val="4200"/>
              <a:buChar char="○"/>
              <a:defRPr sz="4200"/>
            </a:lvl8pPr>
            <a:lvl9pPr lvl="8" algn="ctr" rtl="0">
              <a:spcBef>
                <a:spcPts val="0"/>
              </a:spcBef>
              <a:spcAft>
                <a:spcPts val="0"/>
              </a:spcAft>
              <a:buSzPts val="4200"/>
              <a:buChar char="■"/>
              <a:defRPr sz="4200"/>
            </a:lvl9pPr>
          </a:lstStyle>
          <a:p>
            <a:endParaRPr/>
          </a:p>
        </p:txBody>
      </p:sp>
      <p:sp>
        <p:nvSpPr>
          <p:cNvPr id="36" name="Google Shape;36;p7"/>
          <p:cNvSpPr txBox="1">
            <a:spLocks noGrp="1"/>
          </p:cNvSpPr>
          <p:nvPr>
            <p:ph type="subTitle" idx="1"/>
          </p:nvPr>
        </p:nvSpPr>
        <p:spPr>
          <a:xfrm>
            <a:off x="457200" y="3740375"/>
            <a:ext cx="8229600" cy="1643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7"/>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38" name="Google Shape;38;p7"/>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9" name="Google Shape;39;p7"/>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57200" y="5640775"/>
            <a:ext cx="58533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stStyle>
          <a:p>
            <a:endParaRPr/>
          </a:p>
        </p:txBody>
      </p:sp>
      <p:sp>
        <p:nvSpPr>
          <p:cNvPr id="42" name="Google Shape;42;p8"/>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43" name="Google Shape;43;p8"/>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4" name="Google Shape;44;p8"/>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FFFFFF"/>
        </a:solidFill>
        <a:effectLst/>
      </p:bgPr>
    </p:bg>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33325" y="1536625"/>
            <a:ext cx="8399100" cy="4555200"/>
          </a:xfrm>
          <a:prstGeom prst="rect">
            <a:avLst/>
          </a:prstGeom>
          <a:noFill/>
          <a:ln>
            <a:noFill/>
          </a:ln>
        </p:spPr>
        <p:txBody>
          <a:bodyPr spcFirstLastPara="1" wrap="square" lIns="91425" tIns="91425" rIns="91425" bIns="91425" anchor="t" anchorCtr="0"/>
          <a:lstStyle>
            <a:lvl1pPr marL="457200" lvl="0" indent="-457200">
              <a:lnSpc>
                <a:spcPct val="115000"/>
              </a:lnSpc>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marL="914400" lvl="1" indent="-431800">
              <a:lnSpc>
                <a:spcPct val="115000"/>
              </a:lnSpc>
              <a:spcBef>
                <a:spcPts val="1600"/>
              </a:spcBef>
              <a:spcAft>
                <a:spcPts val="0"/>
              </a:spcAft>
              <a:buClr>
                <a:srgbClr val="256C8D"/>
              </a:buClr>
              <a:buSzPts val="3200"/>
              <a:buFont typeface="Boogaloo"/>
              <a:buChar char="○"/>
              <a:defRPr sz="3200">
                <a:solidFill>
                  <a:srgbClr val="256C8D"/>
                </a:solidFill>
                <a:latin typeface="Boogaloo"/>
                <a:ea typeface="Boogaloo"/>
                <a:cs typeface="Boogaloo"/>
                <a:sym typeface="Boogaloo"/>
              </a:defRPr>
            </a:lvl2pPr>
            <a:lvl3pPr marL="1371600" lvl="2" indent="-381000">
              <a:lnSpc>
                <a:spcPct val="115000"/>
              </a:lnSpc>
              <a:spcBef>
                <a:spcPts val="1600"/>
              </a:spcBef>
              <a:spcAft>
                <a:spcPts val="0"/>
              </a:spcAft>
              <a:buClr>
                <a:srgbClr val="256C8D"/>
              </a:buClr>
              <a:buSzPts val="2400"/>
              <a:buFont typeface="Boogaloo"/>
              <a:buChar char="■"/>
              <a:defRPr sz="2400">
                <a:solidFill>
                  <a:srgbClr val="256C8D"/>
                </a:solidFill>
                <a:latin typeface="Boogaloo"/>
                <a:ea typeface="Boogaloo"/>
                <a:cs typeface="Boogaloo"/>
                <a:sym typeface="Boogaloo"/>
              </a:defRPr>
            </a:lvl3pPr>
            <a:lvl4pPr marL="1828800" lvl="3" indent="-381000">
              <a:lnSpc>
                <a:spcPct val="115000"/>
              </a:lnSpc>
              <a:spcBef>
                <a:spcPts val="160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4pPr>
            <a:lvl5pPr marL="2286000" lvl="4" indent="-342900">
              <a:lnSpc>
                <a:spcPct val="115000"/>
              </a:lnSpc>
              <a:spcBef>
                <a:spcPts val="1600"/>
              </a:spcBef>
              <a:spcAft>
                <a:spcPts val="0"/>
              </a:spcAft>
              <a:buClr>
                <a:srgbClr val="256C8D"/>
              </a:buClr>
              <a:buSzPts val="1800"/>
              <a:buFont typeface="Cabin Condensed"/>
              <a:buChar char="○"/>
              <a:defRPr sz="1800">
                <a:solidFill>
                  <a:srgbClr val="256C8D"/>
                </a:solidFill>
                <a:latin typeface="Cabin Condensed"/>
                <a:ea typeface="Cabin Condensed"/>
                <a:cs typeface="Cabin Condensed"/>
                <a:sym typeface="Cabin Condensed"/>
              </a:defRPr>
            </a:lvl5pPr>
            <a:lvl6pPr marL="2743200" lvl="5" indent="-317500">
              <a:lnSpc>
                <a:spcPct val="115000"/>
              </a:lnSpc>
              <a:spcBef>
                <a:spcPts val="1600"/>
              </a:spcBef>
              <a:spcAft>
                <a:spcPts val="0"/>
              </a:spcAft>
              <a:buClr>
                <a:srgbClr val="0B0B0B"/>
              </a:buClr>
              <a:buSzPts val="1400"/>
              <a:buFont typeface="Cabin"/>
              <a:buChar char="■"/>
              <a:defRPr>
                <a:solidFill>
                  <a:srgbClr val="0B0B0B"/>
                </a:solidFill>
                <a:latin typeface="Cabin"/>
                <a:ea typeface="Cabin"/>
                <a:cs typeface="Cabin"/>
                <a:sym typeface="Cabin"/>
              </a:defRPr>
            </a:lvl6pPr>
            <a:lvl7pPr marL="3200400" lvl="6" indent="-317500">
              <a:lnSpc>
                <a:spcPct val="115000"/>
              </a:lnSpc>
              <a:spcBef>
                <a:spcPts val="1600"/>
              </a:spcBef>
              <a:spcAft>
                <a:spcPts val="0"/>
              </a:spcAft>
              <a:buClr>
                <a:srgbClr val="0B0B0B"/>
              </a:buClr>
              <a:buSzPts val="1400"/>
              <a:buFont typeface="Cabin Condensed"/>
              <a:buChar char="●"/>
              <a:defRPr>
                <a:solidFill>
                  <a:srgbClr val="0B0B0B"/>
                </a:solidFill>
                <a:latin typeface="Cabin Condensed"/>
                <a:ea typeface="Cabin Condensed"/>
                <a:cs typeface="Cabin Condensed"/>
                <a:sym typeface="Cabin Condensed"/>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AECA-1DB4-1D46-96D3-C4B84C24ADAB}"/>
              </a:ext>
            </a:extLst>
          </p:cNvPr>
          <p:cNvSpPr>
            <a:spLocks noGrp="1"/>
          </p:cNvSpPr>
          <p:nvPr>
            <p:ph type="ctrTitle"/>
          </p:nvPr>
        </p:nvSpPr>
        <p:spPr>
          <a:xfrm>
            <a:off x="457200" y="2359119"/>
            <a:ext cx="8229600" cy="3148301"/>
          </a:xfrm>
        </p:spPr>
        <p:txBody>
          <a:bodyPr/>
          <a:lstStyle/>
          <a:p>
            <a:pPr>
              <a:buNone/>
            </a:pPr>
            <a:r>
              <a:rPr lang="en-US" sz="4400" u="sng" dirty="0"/>
              <a:t>Investigation Question:</a:t>
            </a:r>
            <a:br>
              <a:rPr lang="en-US" u="sng" dirty="0"/>
            </a:br>
            <a:r>
              <a:rPr lang="en-US" dirty="0"/>
              <a:t>Where is the gas coming from?</a:t>
            </a:r>
          </a:p>
        </p:txBody>
      </p:sp>
      <p:sp>
        <p:nvSpPr>
          <p:cNvPr id="4" name="Title 3">
            <a:extLst>
              <a:ext uri="{FF2B5EF4-FFF2-40B4-BE49-F238E27FC236}">
                <a16:creationId xmlns:a16="http://schemas.microsoft.com/office/drawing/2014/main" id="{FFF181EE-4E18-784D-B5A4-CE399ECA464A}"/>
              </a:ext>
            </a:extLst>
          </p:cNvPr>
          <p:cNvSpPr>
            <a:spLocks noGrp="1"/>
          </p:cNvSpPr>
          <p:nvPr>
            <p:ph type="title" idx="2"/>
          </p:nvPr>
        </p:nvSpPr>
        <p:spPr>
          <a:xfrm>
            <a:off x="457200" y="1914994"/>
            <a:ext cx="8229600" cy="1437805"/>
          </a:xfrm>
        </p:spPr>
        <p:txBody>
          <a:bodyPr/>
          <a:lstStyle/>
          <a:p>
            <a:pPr algn="ctr"/>
            <a:r>
              <a:rPr lang="en-US" sz="8000" dirty="0"/>
              <a:t>Bath Bombs Lesson 2</a:t>
            </a:r>
          </a:p>
        </p:txBody>
      </p:sp>
      <p:sp>
        <p:nvSpPr>
          <p:cNvPr id="6" name="Subtitle 5">
            <a:extLst>
              <a:ext uri="{FF2B5EF4-FFF2-40B4-BE49-F238E27FC236}">
                <a16:creationId xmlns:a16="http://schemas.microsoft.com/office/drawing/2014/main" id="{4BEE1516-4CE6-5E4A-9315-CAD892CAED6B}"/>
              </a:ext>
            </a:extLst>
          </p:cNvPr>
          <p:cNvSpPr>
            <a:spLocks noGrp="1"/>
          </p:cNvSpPr>
          <p:nvPr>
            <p:ph type="subTitle" idx="4"/>
          </p:nvPr>
        </p:nvSpPr>
        <p:spPr/>
        <p:txBody>
          <a:bodyPr/>
          <a:lstStyle/>
          <a:p>
            <a:r>
              <a:rPr lang="en-US" dirty="0"/>
              <a:t>Lesson 2</a:t>
            </a:r>
          </a:p>
        </p:txBody>
      </p:sp>
    </p:spTree>
    <p:extLst>
      <p:ext uri="{BB962C8B-B14F-4D97-AF65-F5344CB8AC3E}">
        <p14:creationId xmlns:p14="http://schemas.microsoft.com/office/powerpoint/2010/main" val="184981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body" idx="1"/>
          </p:nvPr>
        </p:nvSpPr>
        <p:spPr>
          <a:xfrm>
            <a:off x="347400" y="1438400"/>
            <a:ext cx="8449200" cy="4555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dirty="0"/>
              <a:t>What other ideas do you have about the gas from   </a:t>
            </a:r>
          </a:p>
          <a:p>
            <a:pPr marL="0" lvl="0" indent="457200" algn="l" rtl="0">
              <a:spcBef>
                <a:spcPts val="0"/>
              </a:spcBef>
              <a:spcAft>
                <a:spcPts val="0"/>
              </a:spcAft>
              <a:buNone/>
            </a:pPr>
            <a:r>
              <a:rPr lang="en" dirty="0"/>
              <a:t>a bath bomb?</a:t>
            </a:r>
            <a:endParaRPr dirty="0"/>
          </a:p>
          <a:p>
            <a:pPr marL="0" lvl="0" indent="457200" algn="l" rtl="0">
              <a:spcBef>
                <a:spcPts val="1600"/>
              </a:spcBef>
              <a:spcAft>
                <a:spcPts val="0"/>
              </a:spcAft>
              <a:buNone/>
            </a:pPr>
            <a:endParaRPr dirty="0"/>
          </a:p>
          <a:p>
            <a:pPr marL="0" lvl="0" indent="457200" algn="l" rtl="0">
              <a:spcBef>
                <a:spcPts val="1600"/>
              </a:spcBef>
              <a:spcAft>
                <a:spcPts val="1600"/>
              </a:spcAft>
              <a:buNone/>
            </a:pPr>
            <a:r>
              <a:rPr lang="en" dirty="0"/>
              <a:t>What should we investigate next?</a:t>
            </a:r>
            <a:endParaRPr dirty="0"/>
          </a:p>
        </p:txBody>
      </p:sp>
      <p:sp>
        <p:nvSpPr>
          <p:cNvPr id="169" name="Google Shape;169;p22"/>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Navigation</a:t>
            </a:r>
            <a:endParaRPr/>
          </a:p>
        </p:txBody>
      </p:sp>
      <p:sp>
        <p:nvSpPr>
          <p:cNvPr id="170" name="Google Shape;170;p22"/>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I</a:t>
            </a:r>
            <a:endParaRPr dirty="0"/>
          </a:p>
        </p:txBody>
      </p:sp>
      <p:sp>
        <p:nvSpPr>
          <p:cNvPr id="2" name="TextBox 1">
            <a:extLst>
              <a:ext uri="{FF2B5EF4-FFF2-40B4-BE49-F238E27FC236}">
                <a16:creationId xmlns:a16="http://schemas.microsoft.com/office/drawing/2014/main" id="{62315854-C9BA-8045-9C73-A38985494F51}"/>
              </a:ext>
            </a:extLst>
          </p:cNvPr>
          <p:cNvSpPr txBox="1"/>
          <p:nvPr/>
        </p:nvSpPr>
        <p:spPr>
          <a:xfrm>
            <a:off x="1662546" y="2905780"/>
            <a:ext cx="6032665" cy="523220"/>
          </a:xfrm>
          <a:prstGeom prst="rect">
            <a:avLst/>
          </a:prstGeom>
          <a:noFill/>
        </p:spPr>
        <p:txBody>
          <a:bodyPr wrap="square" rtlCol="0">
            <a:spAutoFit/>
          </a:bodyPr>
          <a:lstStyle/>
          <a:p>
            <a:r>
              <a:rPr lang="en-US" sz="2800" dirty="0">
                <a:solidFill>
                  <a:srgbClr val="FF0000"/>
                </a:solidFill>
              </a:rPr>
              <a:t>The gas is created from a reaction</a:t>
            </a:r>
          </a:p>
        </p:txBody>
      </p:sp>
      <p:sp>
        <p:nvSpPr>
          <p:cNvPr id="6" name="TextBox 5">
            <a:extLst>
              <a:ext uri="{FF2B5EF4-FFF2-40B4-BE49-F238E27FC236}">
                <a16:creationId xmlns:a16="http://schemas.microsoft.com/office/drawing/2014/main" id="{7B98ED53-E198-A746-99FE-85D599824F6F}"/>
              </a:ext>
            </a:extLst>
          </p:cNvPr>
          <p:cNvSpPr txBox="1"/>
          <p:nvPr/>
        </p:nvSpPr>
        <p:spPr>
          <a:xfrm>
            <a:off x="1626920" y="4496292"/>
            <a:ext cx="6032665" cy="1384995"/>
          </a:xfrm>
          <a:prstGeom prst="rect">
            <a:avLst/>
          </a:prstGeom>
          <a:noFill/>
        </p:spPr>
        <p:txBody>
          <a:bodyPr wrap="square" rtlCol="0">
            <a:spAutoFit/>
          </a:bodyPr>
          <a:lstStyle/>
          <a:p>
            <a:r>
              <a:rPr lang="en-US" sz="2800" dirty="0">
                <a:solidFill>
                  <a:srgbClr val="FF0000"/>
                </a:solidFill>
              </a:rPr>
              <a:t>Is the matter that makes up the gas created from something new or something we started with?</a:t>
            </a:r>
          </a:p>
        </p:txBody>
      </p:sp>
    </p:spTree>
    <p:extLst>
      <p:ext uri="{BB962C8B-B14F-4D97-AF65-F5344CB8AC3E}">
        <p14:creationId xmlns:p14="http://schemas.microsoft.com/office/powerpoint/2010/main" val="38473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p:nvPr/>
        </p:nvSpPr>
        <p:spPr>
          <a:xfrm>
            <a:off x="5022525" y="1384225"/>
            <a:ext cx="3613200" cy="1986300"/>
          </a:xfrm>
          <a:prstGeom prst="rect">
            <a:avLst/>
          </a:prstGeom>
          <a:solidFill>
            <a:schemeClr val="lt1"/>
          </a:solidFill>
          <a:ln w="28575"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Boogaloo"/>
                <a:ea typeface="Boogaloo"/>
                <a:cs typeface="Boogaloo"/>
                <a:sym typeface="Boogaloo"/>
              </a:rPr>
              <a:t>Our Question: </a:t>
            </a:r>
            <a:endParaRPr sz="3000" dirty="0">
              <a:latin typeface="Boogaloo"/>
              <a:ea typeface="Boogaloo"/>
              <a:cs typeface="Boogaloo"/>
              <a:sym typeface="Boogaloo"/>
            </a:endParaRPr>
          </a:p>
          <a:p>
            <a:pPr marL="0" lvl="0" indent="0" algn="l" rtl="0">
              <a:spcBef>
                <a:spcPts val="0"/>
              </a:spcBef>
              <a:spcAft>
                <a:spcPts val="0"/>
              </a:spcAft>
              <a:buNone/>
            </a:pPr>
            <a:r>
              <a:rPr lang="en" sz="3000" dirty="0">
                <a:latin typeface="Boogaloo"/>
                <a:ea typeface="Boogaloo"/>
                <a:cs typeface="Boogaloo"/>
                <a:sym typeface="Boogaloo"/>
              </a:rPr>
              <a:t>Is the gas coming from the bath bomb already there to start with?</a:t>
            </a:r>
            <a:endParaRPr sz="3000" dirty="0">
              <a:latin typeface="Boogaloo"/>
              <a:ea typeface="Boogaloo"/>
              <a:cs typeface="Boogaloo"/>
              <a:sym typeface="Boogaloo"/>
            </a:endParaRPr>
          </a:p>
        </p:txBody>
      </p:sp>
      <p:sp>
        <p:nvSpPr>
          <p:cNvPr id="64" name="Google Shape;64;p13"/>
          <p:cNvSpPr txBox="1">
            <a:spLocks noGrp="1"/>
          </p:cNvSpPr>
          <p:nvPr>
            <p:ph type="body" idx="1"/>
          </p:nvPr>
        </p:nvSpPr>
        <p:spPr>
          <a:xfrm>
            <a:off x="435172" y="1384225"/>
            <a:ext cx="6926327" cy="27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What do we need to measure?</a:t>
            </a:r>
            <a:endParaRPr sz="3000" dirty="0"/>
          </a:p>
          <a:p>
            <a:pPr marL="457200" lvl="0" indent="-381000" algn="l" rtl="0">
              <a:spcBef>
                <a:spcPts val="1600"/>
              </a:spcBef>
              <a:spcAft>
                <a:spcPts val="0"/>
              </a:spcAft>
              <a:buSzPts val="2400"/>
              <a:buChar char="●"/>
            </a:pPr>
            <a:r>
              <a:rPr lang="en" sz="2400" dirty="0"/>
              <a:t>How should we measure it?</a:t>
            </a:r>
            <a:endParaRPr sz="2400" dirty="0"/>
          </a:p>
          <a:p>
            <a:pPr marL="457200" lvl="0" indent="-381000" algn="l" rtl="0">
              <a:spcBef>
                <a:spcPts val="0"/>
              </a:spcBef>
              <a:spcAft>
                <a:spcPts val="0"/>
              </a:spcAft>
              <a:buSzPts val="2400"/>
              <a:buChar char="●"/>
            </a:pPr>
            <a:r>
              <a:rPr lang="en" sz="2400" dirty="0"/>
              <a:t>When should we measure it?</a:t>
            </a:r>
            <a:endParaRPr sz="2400" dirty="0"/>
          </a:p>
          <a:p>
            <a:pPr marL="0" lvl="0" indent="0" algn="l" rtl="0">
              <a:spcBef>
                <a:spcPts val="1600"/>
              </a:spcBef>
              <a:spcAft>
                <a:spcPts val="1600"/>
              </a:spcAft>
              <a:buNone/>
            </a:pPr>
            <a:r>
              <a:rPr lang="en" sz="3000" dirty="0"/>
              <a:t>Open or closed system? Or both?</a:t>
            </a:r>
            <a:endParaRPr sz="3000" dirty="0"/>
          </a:p>
        </p:txBody>
      </p:sp>
      <p:sp>
        <p:nvSpPr>
          <p:cNvPr id="65" name="Google Shape;65;p13"/>
          <p:cNvSpPr txBox="1">
            <a:spLocks noGrp="1"/>
          </p:cNvSpPr>
          <p:nvPr>
            <p:ph type="title"/>
          </p:nvPr>
        </p:nvSpPr>
        <p:spPr>
          <a:xfrm>
            <a:off x="457200" y="565150"/>
            <a:ext cx="8229600" cy="685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lt1"/>
                </a:solidFill>
              </a:rPr>
              <a:t>Plan the Investigation</a:t>
            </a:r>
            <a:endParaRPr dirty="0">
              <a:solidFill>
                <a:schemeClr val="lt1"/>
              </a:solidFill>
            </a:endParaRPr>
          </a:p>
        </p:txBody>
      </p:sp>
      <p:sp>
        <p:nvSpPr>
          <p:cNvPr id="66" name="Google Shape;66;p13"/>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J</a:t>
            </a:r>
            <a:endParaRPr dirty="0"/>
          </a:p>
        </p:txBody>
      </p:sp>
      <p:sp>
        <p:nvSpPr>
          <p:cNvPr id="67" name="Google Shape;67;p13"/>
          <p:cNvSpPr/>
          <p:nvPr/>
        </p:nvSpPr>
        <p:spPr>
          <a:xfrm>
            <a:off x="457200" y="3927900"/>
            <a:ext cx="8229600" cy="2172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3"/>
          <p:cNvPicPr preferRelativeResize="0"/>
          <p:nvPr/>
        </p:nvPicPr>
        <p:blipFill rotWithShape="1">
          <a:blip r:embed="rId3">
            <a:alphaModFix/>
          </a:blip>
          <a:srcRect l="2359" t="3133" r="2880" b="3329"/>
          <a:stretch/>
        </p:blipFill>
        <p:spPr>
          <a:xfrm rot="-964200" flipH="1">
            <a:off x="4977600" y="3722901"/>
            <a:ext cx="3562676" cy="2353098"/>
          </a:xfrm>
          <a:prstGeom prst="rect">
            <a:avLst/>
          </a:prstGeom>
          <a:noFill/>
          <a:ln>
            <a:noFill/>
          </a:ln>
          <a:effectLst>
            <a:outerShdw blurRad="57150" dist="19050" dir="5400000" algn="bl" rotWithShape="0">
              <a:srgbClr val="000000">
                <a:alpha val="50000"/>
              </a:srgbClr>
            </a:outerShdw>
          </a:effectLst>
        </p:spPr>
      </p:pic>
      <p:pic>
        <p:nvPicPr>
          <p:cNvPr id="69" name="Google Shape;69;p13"/>
          <p:cNvPicPr preferRelativeResize="0"/>
          <p:nvPr/>
        </p:nvPicPr>
        <p:blipFill rotWithShape="1">
          <a:blip r:embed="rId4">
            <a:alphaModFix/>
          </a:blip>
          <a:srcRect t="99" b="109"/>
          <a:stretch/>
        </p:blipFill>
        <p:spPr>
          <a:xfrm>
            <a:off x="631600" y="4156500"/>
            <a:ext cx="1343025" cy="1485900"/>
          </a:xfrm>
          <a:prstGeom prst="rect">
            <a:avLst/>
          </a:prstGeom>
          <a:noFill/>
          <a:ln>
            <a:noFill/>
          </a:ln>
        </p:spPr>
      </p:pic>
      <p:sp>
        <p:nvSpPr>
          <p:cNvPr id="70" name="Google Shape;70;p13"/>
          <p:cNvSpPr txBox="1"/>
          <p:nvPr/>
        </p:nvSpPr>
        <p:spPr>
          <a:xfrm>
            <a:off x="2116325" y="4156500"/>
            <a:ext cx="2350500" cy="241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a:solidFill>
                  <a:srgbClr val="256C8D"/>
                </a:solidFill>
                <a:latin typeface="Cabin Condensed"/>
                <a:ea typeface="Cabin Condensed"/>
                <a:cs typeface="Cabin Condensed"/>
                <a:sym typeface="Cabin Condensed"/>
              </a:rPr>
              <a:t>Add your ideas to a new notebook page titled:</a:t>
            </a:r>
            <a:endParaRPr sz="180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r>
              <a:rPr lang="en" sz="2400" b="1">
                <a:solidFill>
                  <a:srgbClr val="256C8D"/>
                </a:solidFill>
                <a:latin typeface="Boogaloo"/>
                <a:ea typeface="Boogaloo"/>
                <a:cs typeface="Boogaloo"/>
                <a:sym typeface="Boogaloo"/>
              </a:rPr>
              <a:t>Investigating Gas from Bath Bombs</a:t>
            </a:r>
            <a:endParaRPr sz="2400" b="1">
              <a:solidFill>
                <a:srgbClr val="256C8D"/>
              </a:solidFill>
              <a:latin typeface="Boogaloo"/>
              <a:ea typeface="Boogaloo"/>
              <a:cs typeface="Boogaloo"/>
              <a:sym typeface="Boogaloo"/>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sp>
        <p:nvSpPr>
          <p:cNvPr id="71" name="Google Shape;71;p13"/>
          <p:cNvSpPr txBox="1"/>
          <p:nvPr/>
        </p:nvSpPr>
        <p:spPr>
          <a:xfrm rot="-960547">
            <a:off x="6535913" y="3572933"/>
            <a:ext cx="1667572" cy="505625"/>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Investigating Gas from Bath Bombs</a:t>
            </a:r>
            <a:endParaRPr sz="1800" b="1">
              <a:solidFill>
                <a:srgbClr val="666666"/>
              </a:solidFill>
              <a:latin typeface="Caveat"/>
              <a:ea typeface="Caveat"/>
              <a:cs typeface="Caveat"/>
              <a:sym typeface="Caveat"/>
            </a:endParaRPr>
          </a:p>
        </p:txBody>
      </p:sp>
    </p:spTree>
    <p:extLst>
      <p:ext uri="{BB962C8B-B14F-4D97-AF65-F5344CB8AC3E}">
        <p14:creationId xmlns:p14="http://schemas.microsoft.com/office/powerpoint/2010/main" val="200709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p:nvPr/>
        </p:nvSpPr>
        <p:spPr>
          <a:xfrm>
            <a:off x="381000" y="1534075"/>
            <a:ext cx="8229600" cy="2272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80772" y="4076322"/>
            <a:ext cx="8306027" cy="2674928"/>
          </a:xfrm>
          <a:prstGeom prst="rect">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txBox="1">
            <a:spLocks noGrp="1"/>
          </p:cNvSpPr>
          <p:nvPr>
            <p:ph type="body" idx="1"/>
          </p:nvPr>
        </p:nvSpPr>
        <p:spPr>
          <a:xfrm>
            <a:off x="381000" y="1425025"/>
            <a:ext cx="8229600" cy="24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 sz="3200" dirty="0"/>
              <a:t>the matter that makes the gas is brand new stuff?</a:t>
            </a:r>
            <a:endParaRPr sz="3200" dirty="0"/>
          </a:p>
          <a:p>
            <a:pPr marL="0" lvl="0" indent="0" algn="l" rtl="0">
              <a:spcBef>
                <a:spcPts val="1600"/>
              </a:spcBef>
              <a:spcAft>
                <a:spcPts val="0"/>
              </a:spcAft>
              <a:buNone/>
            </a:pPr>
            <a:r>
              <a:rPr lang="en" sz="3200" dirty="0"/>
              <a:t>What would the bag/bottle?</a:t>
            </a:r>
            <a:endParaRPr sz="3200" dirty="0"/>
          </a:p>
          <a:p>
            <a:pPr marL="0" lvl="0" indent="0" algn="l" rtl="0">
              <a:spcBef>
                <a:spcPts val="1600"/>
              </a:spcBef>
              <a:spcAft>
                <a:spcPts val="0"/>
              </a:spcAft>
              <a:buNone/>
            </a:pPr>
            <a:r>
              <a:rPr lang="en" sz="3200" dirty="0"/>
              <a:t>What would happen to the mass?</a:t>
            </a:r>
            <a:endParaRPr sz="3200" dirty="0"/>
          </a:p>
          <a:p>
            <a:pPr marL="0" lvl="0" indent="0" algn="l" rtl="0">
              <a:spcBef>
                <a:spcPts val="1600"/>
              </a:spcBef>
              <a:spcAft>
                <a:spcPts val="1600"/>
              </a:spcAft>
              <a:buNone/>
            </a:pPr>
            <a:endParaRPr sz="3200" dirty="0"/>
          </a:p>
        </p:txBody>
      </p:sp>
      <p:sp>
        <p:nvSpPr>
          <p:cNvPr id="94" name="Google Shape;94;p15"/>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would we see if we found out that...</a:t>
            </a:r>
            <a:endParaRPr/>
          </a:p>
        </p:txBody>
      </p:sp>
      <p:sp>
        <p:nvSpPr>
          <p:cNvPr id="95" name="Google Shape;95;p15"/>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K</a:t>
            </a:r>
            <a:endParaRPr dirty="0"/>
          </a:p>
        </p:txBody>
      </p:sp>
      <p:sp>
        <p:nvSpPr>
          <p:cNvPr id="96" name="Google Shape;96;p15"/>
          <p:cNvSpPr txBox="1">
            <a:spLocks noGrp="1"/>
          </p:cNvSpPr>
          <p:nvPr>
            <p:ph type="body" idx="1"/>
          </p:nvPr>
        </p:nvSpPr>
        <p:spPr>
          <a:xfrm>
            <a:off x="407225" y="4024675"/>
            <a:ext cx="8229600" cy="258633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...the matter that makes up the gas is NOT new stuff?</a:t>
            </a:r>
            <a:endParaRPr sz="3200" dirty="0"/>
          </a:p>
          <a:p>
            <a:pPr marL="0" lvl="0" indent="0" algn="l" rtl="0">
              <a:spcBef>
                <a:spcPts val="1600"/>
              </a:spcBef>
              <a:spcAft>
                <a:spcPts val="0"/>
              </a:spcAft>
              <a:buNone/>
            </a:pPr>
            <a:r>
              <a:rPr lang="en" sz="3200" dirty="0"/>
              <a:t>What would happen to the mass in a closed system?</a:t>
            </a:r>
            <a:endParaRPr sz="3200" dirty="0"/>
          </a:p>
          <a:p>
            <a:pPr marL="0" lvl="0" indent="0" algn="l" rtl="0">
              <a:spcBef>
                <a:spcPts val="1600"/>
              </a:spcBef>
              <a:spcAft>
                <a:spcPts val="0"/>
              </a:spcAft>
              <a:buNone/>
            </a:pPr>
            <a:r>
              <a:rPr lang="en" sz="3200" dirty="0"/>
              <a:t>What would happen to the mass in an open system?</a:t>
            </a:r>
            <a:endParaRPr sz="3200" dirty="0"/>
          </a:p>
          <a:p>
            <a:pPr marL="0" lvl="0" indent="0" algn="l" rtl="0">
              <a:spcBef>
                <a:spcPts val="1600"/>
              </a:spcBef>
              <a:spcAft>
                <a:spcPts val="1600"/>
              </a:spcAft>
              <a:buNone/>
            </a:pPr>
            <a:r>
              <a:rPr lang="en" sz="3200" dirty="0"/>
              <a:t>		</a:t>
            </a:r>
            <a:endParaRPr sz="3200" dirty="0"/>
          </a:p>
        </p:txBody>
      </p:sp>
      <p:sp>
        <p:nvSpPr>
          <p:cNvPr id="2" name="TextBox 1">
            <a:extLst>
              <a:ext uri="{FF2B5EF4-FFF2-40B4-BE49-F238E27FC236}">
                <a16:creationId xmlns:a16="http://schemas.microsoft.com/office/drawing/2014/main" id="{75B77845-BBD8-8E4E-99BD-276F2EBDABAA}"/>
              </a:ext>
            </a:extLst>
          </p:cNvPr>
          <p:cNvSpPr txBox="1"/>
          <p:nvPr/>
        </p:nvSpPr>
        <p:spPr>
          <a:xfrm>
            <a:off x="4996355" y="2358188"/>
            <a:ext cx="3762704" cy="523220"/>
          </a:xfrm>
          <a:prstGeom prst="rect">
            <a:avLst/>
          </a:prstGeom>
          <a:noFill/>
        </p:spPr>
        <p:txBody>
          <a:bodyPr wrap="square" rtlCol="0">
            <a:spAutoFit/>
          </a:bodyPr>
          <a:lstStyle/>
          <a:p>
            <a:r>
              <a:rPr lang="en-US" sz="2800" dirty="0">
                <a:solidFill>
                  <a:srgbClr val="FF0000"/>
                </a:solidFill>
              </a:rPr>
              <a:t>They would inflate</a:t>
            </a:r>
          </a:p>
        </p:txBody>
      </p:sp>
      <p:sp>
        <p:nvSpPr>
          <p:cNvPr id="9" name="TextBox 8">
            <a:extLst>
              <a:ext uri="{FF2B5EF4-FFF2-40B4-BE49-F238E27FC236}">
                <a16:creationId xmlns:a16="http://schemas.microsoft.com/office/drawing/2014/main" id="{18772CD4-B4E7-4642-A8B5-CEC91D73CA65}"/>
              </a:ext>
            </a:extLst>
          </p:cNvPr>
          <p:cNvSpPr txBox="1"/>
          <p:nvPr/>
        </p:nvSpPr>
        <p:spPr>
          <a:xfrm>
            <a:off x="5144813" y="3105306"/>
            <a:ext cx="3762704" cy="523220"/>
          </a:xfrm>
          <a:prstGeom prst="rect">
            <a:avLst/>
          </a:prstGeom>
          <a:noFill/>
        </p:spPr>
        <p:txBody>
          <a:bodyPr wrap="square" rtlCol="0">
            <a:spAutoFit/>
          </a:bodyPr>
          <a:lstStyle/>
          <a:p>
            <a:r>
              <a:rPr lang="en-US" sz="2800" dirty="0">
                <a:solidFill>
                  <a:srgbClr val="FF0000"/>
                </a:solidFill>
              </a:rPr>
              <a:t>It would increase</a:t>
            </a:r>
          </a:p>
        </p:txBody>
      </p:sp>
      <p:sp>
        <p:nvSpPr>
          <p:cNvPr id="10" name="TextBox 9">
            <a:extLst>
              <a:ext uri="{FF2B5EF4-FFF2-40B4-BE49-F238E27FC236}">
                <a16:creationId xmlns:a16="http://schemas.microsoft.com/office/drawing/2014/main" id="{1541D3E7-B24F-5B4E-8D53-D2923C73DFC8}"/>
              </a:ext>
            </a:extLst>
          </p:cNvPr>
          <p:cNvSpPr txBox="1"/>
          <p:nvPr/>
        </p:nvSpPr>
        <p:spPr>
          <a:xfrm>
            <a:off x="4240924" y="5237772"/>
            <a:ext cx="3762704" cy="523220"/>
          </a:xfrm>
          <a:prstGeom prst="rect">
            <a:avLst/>
          </a:prstGeom>
          <a:noFill/>
        </p:spPr>
        <p:txBody>
          <a:bodyPr wrap="square" rtlCol="0">
            <a:spAutoFit/>
          </a:bodyPr>
          <a:lstStyle/>
          <a:p>
            <a:r>
              <a:rPr lang="en-US" sz="2800" dirty="0">
                <a:solidFill>
                  <a:srgbClr val="FF0000"/>
                </a:solidFill>
              </a:rPr>
              <a:t>It would stay the same</a:t>
            </a:r>
          </a:p>
        </p:txBody>
      </p:sp>
      <p:sp>
        <p:nvSpPr>
          <p:cNvPr id="11" name="TextBox 10">
            <a:extLst>
              <a:ext uri="{FF2B5EF4-FFF2-40B4-BE49-F238E27FC236}">
                <a16:creationId xmlns:a16="http://schemas.microsoft.com/office/drawing/2014/main" id="{1B44FDBA-0CE6-8C40-A7B3-57B1866E4134}"/>
              </a:ext>
            </a:extLst>
          </p:cNvPr>
          <p:cNvSpPr txBox="1"/>
          <p:nvPr/>
        </p:nvSpPr>
        <p:spPr>
          <a:xfrm>
            <a:off x="4240924" y="6031897"/>
            <a:ext cx="3762704" cy="523220"/>
          </a:xfrm>
          <a:prstGeom prst="rect">
            <a:avLst/>
          </a:prstGeom>
          <a:noFill/>
        </p:spPr>
        <p:txBody>
          <a:bodyPr wrap="square" rtlCol="0">
            <a:spAutoFit/>
          </a:bodyPr>
          <a:lstStyle/>
          <a:p>
            <a:r>
              <a:rPr lang="en-US" sz="2800" dirty="0">
                <a:solidFill>
                  <a:srgbClr val="FF0000"/>
                </a:solidFill>
              </a:rPr>
              <a:t>It would decrease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457200" y="1384225"/>
            <a:ext cx="8229600" cy="27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3000"/>
          </a:p>
        </p:txBody>
      </p:sp>
      <p:sp>
        <p:nvSpPr>
          <p:cNvPr id="77" name="Google Shape;77;p14"/>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Recording Data</a:t>
            </a:r>
            <a:endParaRPr/>
          </a:p>
        </p:txBody>
      </p:sp>
      <p:sp>
        <p:nvSpPr>
          <p:cNvPr id="78" name="Google Shape;78;p14"/>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L</a:t>
            </a:r>
            <a:endParaRPr dirty="0"/>
          </a:p>
        </p:txBody>
      </p:sp>
      <p:sp>
        <p:nvSpPr>
          <p:cNvPr id="79" name="Google Shape;79;p14"/>
          <p:cNvSpPr/>
          <p:nvPr/>
        </p:nvSpPr>
        <p:spPr>
          <a:xfrm>
            <a:off x="457200" y="1296150"/>
            <a:ext cx="8229600" cy="52452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4"/>
          <p:cNvPicPr preferRelativeResize="0"/>
          <p:nvPr/>
        </p:nvPicPr>
        <p:blipFill rotWithShape="1">
          <a:blip r:embed="rId3">
            <a:alphaModFix/>
          </a:blip>
          <a:srcRect t="99" b="109"/>
          <a:stretch/>
        </p:blipFill>
        <p:spPr>
          <a:xfrm>
            <a:off x="631600" y="1413300"/>
            <a:ext cx="1343025" cy="1485900"/>
          </a:xfrm>
          <a:prstGeom prst="rect">
            <a:avLst/>
          </a:prstGeom>
          <a:noFill/>
          <a:ln>
            <a:noFill/>
          </a:ln>
        </p:spPr>
      </p:pic>
      <p:sp>
        <p:nvSpPr>
          <p:cNvPr id="81" name="Google Shape;81;p14"/>
          <p:cNvSpPr txBox="1"/>
          <p:nvPr/>
        </p:nvSpPr>
        <p:spPr>
          <a:xfrm>
            <a:off x="2116325" y="1413300"/>
            <a:ext cx="2350500" cy="83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b="1">
                <a:solidFill>
                  <a:srgbClr val="256C8D"/>
                </a:solidFill>
                <a:latin typeface="Cabin Condensed"/>
                <a:ea typeface="Cabin Condensed"/>
                <a:cs typeface="Cabin Condensed"/>
                <a:sym typeface="Cabin Condensed"/>
              </a:rPr>
              <a:t>Add your data table to a new notebook page.</a:t>
            </a:r>
            <a:endParaRPr sz="2400" b="1">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b="1">
              <a:solidFill>
                <a:srgbClr val="256C8D"/>
              </a:solidFill>
              <a:latin typeface="Boogaloo"/>
              <a:ea typeface="Boogaloo"/>
              <a:cs typeface="Boogaloo"/>
              <a:sym typeface="Boogaloo"/>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graphicFrame>
        <p:nvGraphicFramePr>
          <p:cNvPr id="82" name="Google Shape;82;p14"/>
          <p:cNvGraphicFramePr/>
          <p:nvPr/>
        </p:nvGraphicFramePr>
        <p:xfrm>
          <a:off x="641663" y="3887000"/>
          <a:ext cx="7740350" cy="2392680"/>
        </p:xfrm>
        <a:graphic>
          <a:graphicData uri="http://schemas.openxmlformats.org/drawingml/2006/table">
            <a:tbl>
              <a:tblPr>
                <a:noFill/>
                <a:tableStyleId>{CD984996-88FC-4F6D-BCA9-09790BF8D0D6}</a:tableStyleId>
              </a:tblPr>
              <a:tblGrid>
                <a:gridCol w="832450">
                  <a:extLst>
                    <a:ext uri="{9D8B030D-6E8A-4147-A177-3AD203B41FA5}">
                      <a16:colId xmlns:a16="http://schemas.microsoft.com/office/drawing/2014/main" val="20000"/>
                    </a:ext>
                  </a:extLst>
                </a:gridCol>
                <a:gridCol w="894575">
                  <a:extLst>
                    <a:ext uri="{9D8B030D-6E8A-4147-A177-3AD203B41FA5}">
                      <a16:colId xmlns:a16="http://schemas.microsoft.com/office/drawing/2014/main" val="20001"/>
                    </a:ext>
                  </a:extLst>
                </a:gridCol>
                <a:gridCol w="807550">
                  <a:extLst>
                    <a:ext uri="{9D8B030D-6E8A-4147-A177-3AD203B41FA5}">
                      <a16:colId xmlns:a16="http://schemas.microsoft.com/office/drawing/2014/main" val="20002"/>
                    </a:ext>
                  </a:extLst>
                </a:gridCol>
                <a:gridCol w="906975">
                  <a:extLst>
                    <a:ext uri="{9D8B030D-6E8A-4147-A177-3AD203B41FA5}">
                      <a16:colId xmlns:a16="http://schemas.microsoft.com/office/drawing/2014/main" val="20003"/>
                    </a:ext>
                  </a:extLst>
                </a:gridCol>
                <a:gridCol w="4298800">
                  <a:extLst>
                    <a:ext uri="{9D8B030D-6E8A-4147-A177-3AD203B41FA5}">
                      <a16:colId xmlns:a16="http://schemas.microsoft.com/office/drawing/2014/main" val="20004"/>
                    </a:ext>
                  </a:extLst>
                </a:gridCol>
              </a:tblGrid>
              <a:tr h="452775">
                <a:tc>
                  <a:txBody>
                    <a:bodyPr/>
                    <a:lstStyle/>
                    <a:p>
                      <a:pPr marL="0" lvl="0" indent="0" algn="ctr" rtl="0">
                        <a:spcBef>
                          <a:spcPts val="0"/>
                        </a:spcBef>
                        <a:spcAft>
                          <a:spcPts val="0"/>
                        </a:spcAft>
                        <a:buNone/>
                      </a:pPr>
                      <a:r>
                        <a:rPr lang="en" sz="1100" b="1">
                          <a:solidFill>
                            <a:srgbClr val="0B0B0B"/>
                          </a:solidFill>
                        </a:rPr>
                        <a:t>System</a:t>
                      </a:r>
                      <a:endParaRPr sz="1100" b="1">
                        <a:solidFill>
                          <a:srgbClr val="0B0B0B"/>
                        </a:solidFill>
                      </a:endParaRPr>
                    </a:p>
                  </a:txBody>
                  <a:tcPr marL="63500" marR="63500" marT="63500" marB="63500" anchor="ctr">
                    <a:solidFill>
                      <a:srgbClr val="CCCCCC"/>
                    </a:solidFill>
                  </a:tcPr>
                </a:tc>
                <a:tc>
                  <a:txBody>
                    <a:bodyPr/>
                    <a:lstStyle/>
                    <a:p>
                      <a:pPr marL="0" lvl="0" indent="0" algn="ctr" rtl="0">
                        <a:spcBef>
                          <a:spcPts val="0"/>
                        </a:spcBef>
                        <a:spcAft>
                          <a:spcPts val="0"/>
                        </a:spcAft>
                        <a:buNone/>
                      </a:pPr>
                      <a:r>
                        <a:rPr lang="en" sz="1100" b="1" dirty="0">
                          <a:solidFill>
                            <a:srgbClr val="0B0B0B"/>
                          </a:solidFill>
                        </a:rPr>
                        <a:t>Starting</a:t>
                      </a:r>
                      <a:endParaRPr sz="1100" b="1" dirty="0">
                        <a:solidFill>
                          <a:srgbClr val="0B0B0B"/>
                        </a:solidFill>
                      </a:endParaRPr>
                    </a:p>
                    <a:p>
                      <a:pPr marL="0" lvl="0" indent="0" algn="ctr" rtl="0">
                        <a:spcBef>
                          <a:spcPts val="0"/>
                        </a:spcBef>
                        <a:spcAft>
                          <a:spcPts val="0"/>
                        </a:spcAft>
                        <a:buNone/>
                      </a:pPr>
                      <a:r>
                        <a:rPr lang="en" sz="1100" b="1" dirty="0">
                          <a:solidFill>
                            <a:srgbClr val="0B0B0B"/>
                          </a:solidFill>
                        </a:rPr>
                        <a:t>mass (g)</a:t>
                      </a:r>
                      <a:endParaRPr sz="1100" b="1" dirty="0">
                        <a:solidFill>
                          <a:srgbClr val="0B0B0B"/>
                        </a:solidFill>
                      </a:endParaRPr>
                    </a:p>
                  </a:txBody>
                  <a:tcPr marL="63500" marR="63500" marT="63500" marB="63500" anchor="ctr">
                    <a:solidFill>
                      <a:srgbClr val="CCCCCC"/>
                    </a:solidFill>
                  </a:tcPr>
                </a:tc>
                <a:tc>
                  <a:txBody>
                    <a:bodyPr/>
                    <a:lstStyle/>
                    <a:p>
                      <a:pPr marL="0" lvl="0" indent="0" algn="ctr" rtl="0">
                        <a:spcBef>
                          <a:spcPts val="0"/>
                        </a:spcBef>
                        <a:spcAft>
                          <a:spcPts val="0"/>
                        </a:spcAft>
                        <a:buNone/>
                      </a:pPr>
                      <a:r>
                        <a:rPr lang="en" sz="1100" b="1">
                          <a:solidFill>
                            <a:srgbClr val="0B0B0B"/>
                          </a:solidFill>
                        </a:rPr>
                        <a:t>Ending </a:t>
                      </a:r>
                      <a:endParaRPr sz="1100" b="1">
                        <a:solidFill>
                          <a:srgbClr val="0B0B0B"/>
                        </a:solidFill>
                      </a:endParaRPr>
                    </a:p>
                    <a:p>
                      <a:pPr marL="0" lvl="0" indent="0" algn="ctr" rtl="0">
                        <a:spcBef>
                          <a:spcPts val="0"/>
                        </a:spcBef>
                        <a:spcAft>
                          <a:spcPts val="0"/>
                        </a:spcAft>
                        <a:buNone/>
                      </a:pPr>
                      <a:r>
                        <a:rPr lang="en" sz="1100" b="1">
                          <a:solidFill>
                            <a:srgbClr val="0B0B0B"/>
                          </a:solidFill>
                        </a:rPr>
                        <a:t>mass (g)</a:t>
                      </a:r>
                      <a:endParaRPr sz="1100" b="1">
                        <a:solidFill>
                          <a:srgbClr val="0B0B0B"/>
                        </a:solidFill>
                      </a:endParaRPr>
                    </a:p>
                  </a:txBody>
                  <a:tcPr marL="63500" marR="63500" marT="63500" marB="63500" anchor="ctr">
                    <a:solidFill>
                      <a:srgbClr val="CCCCCC"/>
                    </a:solidFill>
                  </a:tcPr>
                </a:tc>
                <a:tc>
                  <a:txBody>
                    <a:bodyPr/>
                    <a:lstStyle/>
                    <a:p>
                      <a:pPr marL="0" lvl="0" indent="0" algn="ctr" rtl="0">
                        <a:spcBef>
                          <a:spcPts val="0"/>
                        </a:spcBef>
                        <a:spcAft>
                          <a:spcPts val="0"/>
                        </a:spcAft>
                        <a:buNone/>
                      </a:pPr>
                      <a:r>
                        <a:rPr lang="en" sz="1100" b="1">
                          <a:solidFill>
                            <a:srgbClr val="0B0B0B"/>
                          </a:solidFill>
                        </a:rPr>
                        <a:t>Change in </a:t>
                      </a:r>
                      <a:endParaRPr sz="1100" b="1">
                        <a:solidFill>
                          <a:srgbClr val="0B0B0B"/>
                        </a:solidFill>
                      </a:endParaRPr>
                    </a:p>
                    <a:p>
                      <a:pPr marL="0" lvl="0" indent="0" algn="ctr" rtl="0">
                        <a:spcBef>
                          <a:spcPts val="0"/>
                        </a:spcBef>
                        <a:spcAft>
                          <a:spcPts val="0"/>
                        </a:spcAft>
                        <a:buNone/>
                      </a:pPr>
                      <a:r>
                        <a:rPr lang="en" sz="1100" b="1">
                          <a:solidFill>
                            <a:srgbClr val="0B0B0B"/>
                          </a:solidFill>
                        </a:rPr>
                        <a:t>mass (g)</a:t>
                      </a:r>
                      <a:endParaRPr sz="1100" b="1">
                        <a:solidFill>
                          <a:srgbClr val="0B0B0B"/>
                        </a:solidFill>
                      </a:endParaRPr>
                    </a:p>
                  </a:txBody>
                  <a:tcPr marL="63500" marR="63500" marT="63500" marB="63500" anchor="ctr">
                    <a:solidFill>
                      <a:srgbClr val="CCCCCC"/>
                    </a:solidFill>
                  </a:tcPr>
                </a:tc>
                <a:tc>
                  <a:txBody>
                    <a:bodyPr/>
                    <a:lstStyle/>
                    <a:p>
                      <a:pPr marL="0" lvl="0" indent="0" algn="ctr" rtl="0">
                        <a:spcBef>
                          <a:spcPts val="0"/>
                        </a:spcBef>
                        <a:spcAft>
                          <a:spcPts val="0"/>
                        </a:spcAft>
                        <a:buNone/>
                      </a:pPr>
                      <a:r>
                        <a:rPr lang="en" sz="1100" b="1">
                          <a:solidFill>
                            <a:srgbClr val="0B0B0B"/>
                          </a:solidFill>
                        </a:rPr>
                        <a:t>Observations</a:t>
                      </a:r>
                      <a:endParaRPr sz="1100" b="1">
                        <a:solidFill>
                          <a:srgbClr val="0B0B0B"/>
                        </a:solidFill>
                      </a:endParaRPr>
                    </a:p>
                  </a:txBody>
                  <a:tcPr marL="63500" marR="63500" marT="63500" marB="63500" anchor="ctr">
                    <a:solidFill>
                      <a:srgbClr val="CCCCCC"/>
                    </a:solidFill>
                  </a:tcPr>
                </a:tc>
                <a:extLst>
                  <a:ext uri="{0D108BD9-81ED-4DB2-BD59-A6C34878D82A}">
                    <a16:rowId xmlns:a16="http://schemas.microsoft.com/office/drawing/2014/main" val="10000"/>
                  </a:ext>
                </a:extLst>
              </a:tr>
              <a:tr h="948375">
                <a:tc>
                  <a:txBody>
                    <a:bodyPr/>
                    <a:lstStyle/>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r>
                        <a:rPr lang="en" sz="1100" b="1">
                          <a:solidFill>
                            <a:srgbClr val="0B0B0B"/>
                          </a:solidFill>
                        </a:rPr>
                        <a:t>Closed</a:t>
                      </a:r>
                      <a:endParaRPr sz="1100" b="1">
                        <a:solidFill>
                          <a:srgbClr val="0B0B0B"/>
                        </a:solidFill>
                      </a:endParaRPr>
                    </a:p>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endParaRPr sz="1100" b="1">
                        <a:solidFill>
                          <a:srgbClr val="0B0B0B"/>
                        </a:solidFill>
                      </a:endParaRPr>
                    </a:p>
                  </a:txBody>
                  <a:tcPr marL="63500" marR="63500" marT="63500" marB="63500" anchor="ctr">
                    <a:solidFill>
                      <a:srgbClr val="CCCCCC"/>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extLst>
                  <a:ext uri="{0D108BD9-81ED-4DB2-BD59-A6C34878D82A}">
                    <a16:rowId xmlns:a16="http://schemas.microsoft.com/office/drawing/2014/main" val="10001"/>
                  </a:ext>
                </a:extLst>
              </a:tr>
              <a:tr h="948375">
                <a:tc>
                  <a:txBody>
                    <a:bodyPr/>
                    <a:lstStyle/>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r>
                        <a:rPr lang="en" sz="1100" b="1">
                          <a:solidFill>
                            <a:srgbClr val="0B0B0B"/>
                          </a:solidFill>
                        </a:rPr>
                        <a:t>Open</a:t>
                      </a:r>
                      <a:endParaRPr sz="1100" b="1">
                        <a:solidFill>
                          <a:srgbClr val="0B0B0B"/>
                        </a:solidFill>
                      </a:endParaRPr>
                    </a:p>
                    <a:p>
                      <a:pPr marL="0" lvl="0" indent="0" algn="l" rtl="0">
                        <a:spcBef>
                          <a:spcPts val="0"/>
                        </a:spcBef>
                        <a:spcAft>
                          <a:spcPts val="0"/>
                        </a:spcAft>
                        <a:buNone/>
                      </a:pPr>
                      <a:endParaRPr sz="1100" b="1">
                        <a:solidFill>
                          <a:srgbClr val="0B0B0B"/>
                        </a:solidFill>
                      </a:endParaRPr>
                    </a:p>
                    <a:p>
                      <a:pPr marL="0" lvl="0" indent="0" algn="l" rtl="0">
                        <a:spcBef>
                          <a:spcPts val="0"/>
                        </a:spcBef>
                        <a:spcAft>
                          <a:spcPts val="0"/>
                        </a:spcAft>
                        <a:buNone/>
                      </a:pPr>
                      <a:endParaRPr sz="1100" b="1">
                        <a:solidFill>
                          <a:srgbClr val="0B0B0B"/>
                        </a:solidFill>
                      </a:endParaRPr>
                    </a:p>
                  </a:txBody>
                  <a:tcPr marL="63500" marR="63500" marT="63500" marB="63500" anchor="ctr">
                    <a:solidFill>
                      <a:srgbClr val="CCCCCC"/>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a:solidFill>
                          <a:srgbClr val="0B0B0B"/>
                        </a:solidFill>
                      </a:endParaRPr>
                    </a:p>
                  </a:txBody>
                  <a:tcPr marL="63500" marR="63500" marT="63500" marB="63500">
                    <a:solidFill>
                      <a:srgbClr val="FFFFFF"/>
                    </a:solidFill>
                  </a:tcPr>
                </a:tc>
                <a:tc>
                  <a:txBody>
                    <a:bodyPr/>
                    <a:lstStyle/>
                    <a:p>
                      <a:pPr marL="0" lvl="0" indent="0" algn="l" rtl="0">
                        <a:spcBef>
                          <a:spcPts val="0"/>
                        </a:spcBef>
                        <a:spcAft>
                          <a:spcPts val="0"/>
                        </a:spcAft>
                        <a:buNone/>
                      </a:pPr>
                      <a:endParaRPr sz="1100" dirty="0">
                        <a:solidFill>
                          <a:srgbClr val="0B0B0B"/>
                        </a:solidFill>
                      </a:endParaRPr>
                    </a:p>
                  </a:txBody>
                  <a:tcPr marL="63500" marR="63500" marT="63500" marB="63500">
                    <a:solidFill>
                      <a:srgbClr val="FFFFFF"/>
                    </a:solidFill>
                  </a:tcPr>
                </a:tc>
                <a:extLst>
                  <a:ext uri="{0D108BD9-81ED-4DB2-BD59-A6C34878D82A}">
                    <a16:rowId xmlns:a16="http://schemas.microsoft.com/office/drawing/2014/main" val="10002"/>
                  </a:ext>
                </a:extLst>
              </a:tr>
            </a:tbl>
          </a:graphicData>
        </a:graphic>
      </p:graphicFrame>
      <p:pic>
        <p:nvPicPr>
          <p:cNvPr id="83" name="Google Shape;83;p14"/>
          <p:cNvPicPr preferRelativeResize="0"/>
          <p:nvPr/>
        </p:nvPicPr>
        <p:blipFill rotWithShape="1">
          <a:blip r:embed="rId4">
            <a:alphaModFix/>
          </a:blip>
          <a:srcRect l="45557" t="3133" r="2877" b="3329"/>
          <a:stretch/>
        </p:blipFill>
        <p:spPr>
          <a:xfrm rot="-5400000" flipH="1">
            <a:off x="5841738" y="1349055"/>
            <a:ext cx="1938648" cy="2353073"/>
          </a:xfrm>
          <a:prstGeom prst="rect">
            <a:avLst/>
          </a:prstGeom>
          <a:noFill/>
          <a:ln>
            <a:noFill/>
          </a:ln>
          <a:effectLst>
            <a:outerShdw blurRad="57150" dist="19050" dir="5400000" algn="bl" rotWithShape="0">
              <a:srgbClr val="000000">
                <a:alpha val="50000"/>
              </a:srgbClr>
            </a:outerShdw>
          </a:effectLst>
        </p:spPr>
      </p:pic>
      <p:sp>
        <p:nvSpPr>
          <p:cNvPr id="86" name="Google Shape;86;p14"/>
          <p:cNvSpPr txBox="1"/>
          <p:nvPr/>
        </p:nvSpPr>
        <p:spPr>
          <a:xfrm>
            <a:off x="5634462" y="1696760"/>
            <a:ext cx="2353200" cy="7257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dirty="0">
                <a:solidFill>
                  <a:srgbClr val="666666"/>
                </a:solidFill>
                <a:latin typeface="Caveat"/>
                <a:ea typeface="Caveat"/>
                <a:cs typeface="Caveat"/>
                <a:sym typeface="Caveat"/>
              </a:rPr>
              <a:t>Investigating Gas from Bath Bombs</a:t>
            </a:r>
            <a:endParaRPr sz="2400" b="1" dirty="0">
              <a:solidFill>
                <a:srgbClr val="666666"/>
              </a:solidFill>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315600" y="1720163"/>
            <a:ext cx="38148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You will need:</a:t>
            </a:r>
            <a:endParaRPr sz="3000"/>
          </a:p>
          <a:p>
            <a:pPr marL="457200" lvl="0" indent="-381000" algn="l" rtl="0">
              <a:spcBef>
                <a:spcPts val="1600"/>
              </a:spcBef>
              <a:spcAft>
                <a:spcPts val="0"/>
              </a:spcAft>
              <a:buSzPts val="2400"/>
              <a:buChar char="●"/>
            </a:pPr>
            <a:r>
              <a:rPr lang="en" sz="2400"/>
              <a:t>resealable bag</a:t>
            </a:r>
            <a:endParaRPr sz="2400"/>
          </a:p>
          <a:p>
            <a:pPr marL="457200" lvl="0" indent="-381000" algn="l" rtl="0">
              <a:spcBef>
                <a:spcPts val="0"/>
              </a:spcBef>
              <a:spcAft>
                <a:spcPts val="0"/>
              </a:spcAft>
              <a:buSzPts val="2400"/>
              <a:buChar char="●"/>
            </a:pPr>
            <a:r>
              <a:rPr lang="en" sz="2400"/>
              <a:t>100 mL of water in plastic soda bottle with lid</a:t>
            </a:r>
            <a:endParaRPr sz="2400"/>
          </a:p>
          <a:p>
            <a:pPr marL="457200" lvl="0" indent="-381000" algn="l" rtl="0">
              <a:spcBef>
                <a:spcPts val="0"/>
              </a:spcBef>
              <a:spcAft>
                <a:spcPts val="0"/>
              </a:spcAft>
              <a:buSzPts val="2400"/>
              <a:buChar char="●"/>
            </a:pPr>
            <a:r>
              <a:rPr lang="en" sz="2400"/>
              <a:t>100 ml water in small cup</a:t>
            </a:r>
            <a:endParaRPr sz="2400"/>
          </a:p>
          <a:p>
            <a:pPr marL="457200" lvl="0" indent="-381000" algn="l" rtl="0">
              <a:spcBef>
                <a:spcPts val="0"/>
              </a:spcBef>
              <a:spcAft>
                <a:spcPts val="0"/>
              </a:spcAft>
              <a:buSzPts val="2400"/>
              <a:buChar char="●"/>
            </a:pPr>
            <a:r>
              <a:rPr lang="en" sz="2400"/>
              <a:t>long plastic tube</a:t>
            </a:r>
            <a:endParaRPr sz="2400"/>
          </a:p>
          <a:p>
            <a:pPr marL="457200" lvl="0" indent="-381000" algn="l" rtl="0">
              <a:spcBef>
                <a:spcPts val="0"/>
              </a:spcBef>
              <a:spcAft>
                <a:spcPts val="0"/>
              </a:spcAft>
              <a:buSzPts val="2400"/>
              <a:buChar char="●"/>
            </a:pPr>
            <a:r>
              <a:rPr lang="en" sz="2400"/>
              <a:t>8 mini cubes of a bath bomb (you will use three in part 1 and five in part 2)</a:t>
            </a:r>
            <a:endParaRPr sz="2400"/>
          </a:p>
          <a:p>
            <a:pPr marL="457200" lvl="0" indent="-381000" algn="l" rtl="0">
              <a:spcBef>
                <a:spcPts val="0"/>
              </a:spcBef>
              <a:spcAft>
                <a:spcPts val="0"/>
              </a:spcAft>
              <a:buSzPts val="2400"/>
              <a:buChar char="●"/>
            </a:pPr>
            <a:r>
              <a:rPr lang="en" sz="2400"/>
              <a:t>electronic balance</a:t>
            </a:r>
            <a:endParaRPr sz="2400"/>
          </a:p>
        </p:txBody>
      </p:sp>
      <p:sp>
        <p:nvSpPr>
          <p:cNvPr id="102" name="Google Shape;102;p16"/>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the Gas from Bath Bombs</a:t>
            </a:r>
            <a:endParaRPr/>
          </a:p>
        </p:txBody>
      </p:sp>
      <p:sp>
        <p:nvSpPr>
          <p:cNvPr id="103" name="Google Shape;103;p16"/>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M</a:t>
            </a:r>
            <a:endParaRPr dirty="0"/>
          </a:p>
        </p:txBody>
      </p:sp>
      <p:pic>
        <p:nvPicPr>
          <p:cNvPr id="104" name="Google Shape;104;p16"/>
          <p:cNvPicPr preferRelativeResize="0"/>
          <p:nvPr/>
        </p:nvPicPr>
        <p:blipFill>
          <a:blip r:embed="rId3">
            <a:alphaModFix/>
          </a:blip>
          <a:stretch>
            <a:fillRect/>
          </a:stretch>
        </p:blipFill>
        <p:spPr>
          <a:xfrm>
            <a:off x="4282800" y="1720175"/>
            <a:ext cx="4708805" cy="40117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body" idx="1"/>
          </p:nvPr>
        </p:nvSpPr>
        <p:spPr>
          <a:xfrm>
            <a:off x="457200" y="1752150"/>
            <a:ext cx="5123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u="sng" dirty="0"/>
              <a:t>Part 1</a:t>
            </a:r>
            <a:endParaRPr sz="2200" u="sng" dirty="0"/>
          </a:p>
          <a:p>
            <a:pPr marL="457200" lvl="0" indent="-368300" algn="l" rtl="0">
              <a:lnSpc>
                <a:spcPct val="100000"/>
              </a:lnSpc>
              <a:spcBef>
                <a:spcPts val="0"/>
              </a:spcBef>
              <a:spcAft>
                <a:spcPts val="0"/>
              </a:spcAft>
              <a:buSzPts val="2200"/>
              <a:buAutoNum type="arabicPeriod"/>
            </a:pPr>
            <a:r>
              <a:rPr lang="en" sz="2200" dirty="0"/>
              <a:t>Pour 100 ml of water into a resealable bag.</a:t>
            </a:r>
            <a:endParaRPr sz="2200" dirty="0"/>
          </a:p>
          <a:p>
            <a:pPr marL="457200" lvl="0" indent="0" algn="l" rtl="0">
              <a:lnSpc>
                <a:spcPct val="100000"/>
              </a:lnSpc>
              <a:spcBef>
                <a:spcPts val="0"/>
              </a:spcBef>
              <a:spcAft>
                <a:spcPts val="0"/>
              </a:spcAft>
              <a:buNone/>
            </a:pPr>
            <a:endParaRPr sz="2200" dirty="0"/>
          </a:p>
          <a:p>
            <a:pPr marL="457200" lvl="0" indent="-368300" algn="l" rtl="0">
              <a:lnSpc>
                <a:spcPct val="100000"/>
              </a:lnSpc>
              <a:spcBef>
                <a:spcPts val="0"/>
              </a:spcBef>
              <a:spcAft>
                <a:spcPts val="0"/>
              </a:spcAft>
              <a:buSzPts val="2200"/>
              <a:buAutoNum type="arabicPeriod"/>
            </a:pPr>
            <a:r>
              <a:rPr lang="en" sz="2200" dirty="0"/>
              <a:t>Dry out the cup.  Place thee bath bomb pieces inside the cup.  Place the cup inside the resealable bag. *</a:t>
            </a:r>
            <a:r>
              <a:rPr lang="en" sz="2200" i="1" dirty="0"/>
              <a:t>Do not let the bath bomb pieces and water mix yet!</a:t>
            </a:r>
            <a:endParaRPr sz="2200" i="1" dirty="0"/>
          </a:p>
          <a:p>
            <a:pPr marL="457200" lvl="0" indent="0" algn="l" rtl="0">
              <a:lnSpc>
                <a:spcPct val="100000"/>
              </a:lnSpc>
              <a:spcBef>
                <a:spcPts val="0"/>
              </a:spcBef>
              <a:spcAft>
                <a:spcPts val="0"/>
              </a:spcAft>
              <a:buNone/>
            </a:pPr>
            <a:endParaRPr sz="2200" i="1" dirty="0"/>
          </a:p>
          <a:p>
            <a:pPr marL="457200" lvl="0" indent="-368300" algn="l" rtl="0">
              <a:lnSpc>
                <a:spcPct val="100000"/>
              </a:lnSpc>
              <a:spcBef>
                <a:spcPts val="0"/>
              </a:spcBef>
              <a:spcAft>
                <a:spcPts val="0"/>
              </a:spcAft>
              <a:buSzPts val="2200"/>
              <a:buAutoNum type="arabicPeriod"/>
            </a:pPr>
            <a:r>
              <a:rPr lang="en" sz="2200" dirty="0"/>
              <a:t>Squeeze out as much air as possible and seal the bag.</a:t>
            </a:r>
            <a:endParaRPr sz="2200" dirty="0"/>
          </a:p>
          <a:p>
            <a:pPr marL="457200" lvl="0" indent="0" algn="l" rtl="0">
              <a:lnSpc>
                <a:spcPct val="100000"/>
              </a:lnSpc>
              <a:spcBef>
                <a:spcPts val="0"/>
              </a:spcBef>
              <a:spcAft>
                <a:spcPts val="0"/>
              </a:spcAft>
              <a:buNone/>
            </a:pPr>
            <a:endParaRPr sz="2200" dirty="0"/>
          </a:p>
          <a:p>
            <a:pPr marL="457200" lvl="0" indent="-368300" algn="l" rtl="0">
              <a:lnSpc>
                <a:spcPct val="100000"/>
              </a:lnSpc>
              <a:spcBef>
                <a:spcPts val="0"/>
              </a:spcBef>
              <a:spcAft>
                <a:spcPts val="0"/>
              </a:spcAft>
              <a:buSzPts val="2200"/>
              <a:buAutoNum type="arabicPeriod"/>
            </a:pPr>
            <a:r>
              <a:rPr lang="en" sz="2200" dirty="0"/>
              <a:t>Keeping the bag sealed, tip the cup to mix the water and bath bombs.</a:t>
            </a:r>
            <a:endParaRPr sz="2200" dirty="0"/>
          </a:p>
          <a:p>
            <a:pPr marL="0" lvl="0" indent="0" algn="l" rtl="0">
              <a:lnSpc>
                <a:spcPct val="100000"/>
              </a:lnSpc>
              <a:spcBef>
                <a:spcPts val="0"/>
              </a:spcBef>
              <a:spcAft>
                <a:spcPts val="0"/>
              </a:spcAft>
              <a:buNone/>
            </a:pPr>
            <a:endParaRPr sz="2200" dirty="0"/>
          </a:p>
        </p:txBody>
      </p:sp>
      <p:sp>
        <p:nvSpPr>
          <p:cNvPr id="110" name="Google Shape;110;p17"/>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the Gas from Bath Bombs</a:t>
            </a:r>
            <a:endParaRPr/>
          </a:p>
        </p:txBody>
      </p:sp>
      <p:sp>
        <p:nvSpPr>
          <p:cNvPr id="111" name="Google Shape;111;p17"/>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N</a:t>
            </a:r>
            <a:endParaRPr dirty="0"/>
          </a:p>
        </p:txBody>
      </p:sp>
      <p:sp>
        <p:nvSpPr>
          <p:cNvPr id="112" name="Google Shape;112;p17"/>
          <p:cNvSpPr txBox="1"/>
          <p:nvPr/>
        </p:nvSpPr>
        <p:spPr>
          <a:xfrm>
            <a:off x="457200" y="1274275"/>
            <a:ext cx="8229600" cy="5628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Clr>
                <a:schemeClr val="dk1"/>
              </a:buClr>
              <a:buSzPts val="1100"/>
              <a:buFont typeface="Arial"/>
              <a:buNone/>
            </a:pPr>
            <a:r>
              <a:rPr lang="en" sz="3000">
                <a:solidFill>
                  <a:srgbClr val="256C8D"/>
                </a:solidFill>
                <a:latin typeface="Boogaloo"/>
                <a:ea typeface="Boogaloo"/>
                <a:cs typeface="Boogaloo"/>
                <a:sym typeface="Boogaloo"/>
              </a:rPr>
              <a:t>Lab Procedures</a:t>
            </a:r>
            <a:endParaRPr>
              <a:latin typeface="Boogaloo"/>
              <a:ea typeface="Boogaloo"/>
              <a:cs typeface="Boogaloo"/>
              <a:sym typeface="Boogaloo"/>
            </a:endParaRPr>
          </a:p>
        </p:txBody>
      </p:sp>
      <p:pic>
        <p:nvPicPr>
          <p:cNvPr id="113" name="Google Shape;113;p17"/>
          <p:cNvPicPr preferRelativeResize="0"/>
          <p:nvPr/>
        </p:nvPicPr>
        <p:blipFill>
          <a:blip r:embed="rId3">
            <a:alphaModFix/>
          </a:blip>
          <a:stretch>
            <a:fillRect/>
          </a:stretch>
        </p:blipFill>
        <p:spPr>
          <a:xfrm>
            <a:off x="6558450" y="1456075"/>
            <a:ext cx="2121394" cy="1800910"/>
          </a:xfrm>
          <a:prstGeom prst="rect">
            <a:avLst/>
          </a:prstGeom>
          <a:noFill/>
          <a:ln>
            <a:noFill/>
          </a:ln>
        </p:spPr>
      </p:pic>
      <p:pic>
        <p:nvPicPr>
          <p:cNvPr id="114" name="Google Shape;114;p17"/>
          <p:cNvPicPr preferRelativeResize="0"/>
          <p:nvPr/>
        </p:nvPicPr>
        <p:blipFill>
          <a:blip r:embed="rId4">
            <a:alphaModFix/>
          </a:blip>
          <a:stretch>
            <a:fillRect/>
          </a:stretch>
        </p:blipFill>
        <p:spPr>
          <a:xfrm>
            <a:off x="6558458" y="3417776"/>
            <a:ext cx="2121393" cy="1620945"/>
          </a:xfrm>
          <a:prstGeom prst="rect">
            <a:avLst/>
          </a:prstGeom>
          <a:noFill/>
          <a:ln>
            <a:noFill/>
          </a:ln>
        </p:spPr>
      </p:pic>
      <p:pic>
        <p:nvPicPr>
          <p:cNvPr id="115" name="Google Shape;115;p17"/>
          <p:cNvPicPr preferRelativeResize="0"/>
          <p:nvPr/>
        </p:nvPicPr>
        <p:blipFill>
          <a:blip r:embed="rId5">
            <a:alphaModFix/>
          </a:blip>
          <a:stretch>
            <a:fillRect/>
          </a:stretch>
        </p:blipFill>
        <p:spPr>
          <a:xfrm>
            <a:off x="6558450" y="5199509"/>
            <a:ext cx="2121392" cy="15026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402175" y="1699800"/>
            <a:ext cx="41028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u="sng" dirty="0"/>
              <a:t>Part 2</a:t>
            </a:r>
            <a:endParaRPr sz="2400" u="sng" dirty="0"/>
          </a:p>
          <a:p>
            <a:pPr marL="457200" lvl="0" indent="-355600" algn="l" rtl="0">
              <a:lnSpc>
                <a:spcPct val="100000"/>
              </a:lnSpc>
              <a:spcBef>
                <a:spcPts val="0"/>
              </a:spcBef>
              <a:spcAft>
                <a:spcPts val="0"/>
              </a:spcAft>
              <a:buSzPts val="2000"/>
              <a:buAutoNum type="arabicPeriod"/>
            </a:pPr>
            <a:r>
              <a:rPr lang="en" sz="2000" dirty="0"/>
              <a:t>A</a:t>
            </a:r>
            <a:r>
              <a:rPr lang="en" sz="2400" dirty="0"/>
              <a:t>dd </a:t>
            </a:r>
            <a:r>
              <a:rPr lang="en" sz="2400" dirty="0">
                <a:solidFill>
                  <a:srgbClr val="256C8D"/>
                </a:solidFill>
              </a:rPr>
              <a:t>100</a:t>
            </a:r>
            <a:r>
              <a:rPr lang="en" sz="2400" dirty="0"/>
              <a:t> ml of water to the plastic bottle.</a:t>
            </a:r>
            <a:endParaRPr sz="2400" dirty="0"/>
          </a:p>
          <a:p>
            <a:pPr marL="457200" lvl="0" indent="-381000" algn="l" rtl="0">
              <a:lnSpc>
                <a:spcPct val="100000"/>
              </a:lnSpc>
              <a:spcBef>
                <a:spcPts val="0"/>
              </a:spcBef>
              <a:spcAft>
                <a:spcPts val="0"/>
              </a:spcAft>
              <a:buSzPts val="2400"/>
              <a:buAutoNum type="arabicPeriod"/>
            </a:pPr>
            <a:r>
              <a:rPr lang="en" sz="2400" dirty="0"/>
              <a:t>Fill the tube with bath bomb pieces.</a:t>
            </a:r>
            <a:endParaRPr sz="2400" dirty="0"/>
          </a:p>
          <a:p>
            <a:pPr marL="457200" lvl="0" indent="-381000" algn="l" rtl="0">
              <a:lnSpc>
                <a:spcPct val="100000"/>
              </a:lnSpc>
              <a:spcBef>
                <a:spcPts val="0"/>
              </a:spcBef>
              <a:spcAft>
                <a:spcPts val="0"/>
              </a:spcAft>
              <a:buSzPts val="2400"/>
              <a:buAutoNum type="arabicPeriod"/>
            </a:pPr>
            <a:r>
              <a:rPr lang="en" sz="2400" dirty="0"/>
              <a:t>Carefully place the tube in the bottle with water. </a:t>
            </a:r>
            <a:r>
              <a:rPr lang="en" sz="2400" dirty="0">
                <a:solidFill>
                  <a:srgbClr val="0B0B0B"/>
                </a:solidFill>
              </a:rPr>
              <a:t>*</a:t>
            </a:r>
            <a:r>
              <a:rPr lang="en" sz="2400" i="1" dirty="0">
                <a:solidFill>
                  <a:srgbClr val="0B0B0B"/>
                </a:solidFill>
              </a:rPr>
              <a:t>Do not let the bath bomb and water mix yet!</a:t>
            </a:r>
            <a:endParaRPr sz="2400" i="1" dirty="0">
              <a:solidFill>
                <a:srgbClr val="0B0B0B"/>
              </a:solidFill>
            </a:endParaRPr>
          </a:p>
          <a:p>
            <a:pPr marL="457200" lvl="0" indent="-381000" algn="l" rtl="0">
              <a:lnSpc>
                <a:spcPct val="100000"/>
              </a:lnSpc>
              <a:spcBef>
                <a:spcPts val="0"/>
              </a:spcBef>
              <a:spcAft>
                <a:spcPts val="0"/>
              </a:spcAft>
              <a:buSzPts val="2400"/>
              <a:buAutoNum type="arabicPeriod"/>
            </a:pPr>
            <a:r>
              <a:rPr lang="en" sz="2400" dirty="0"/>
              <a:t>Cap the bottle.</a:t>
            </a:r>
            <a:endParaRPr sz="2400" dirty="0"/>
          </a:p>
          <a:p>
            <a:pPr marL="457200" lvl="0" indent="-381000" algn="l" rtl="0">
              <a:lnSpc>
                <a:spcPct val="100000"/>
              </a:lnSpc>
              <a:spcBef>
                <a:spcPts val="0"/>
              </a:spcBef>
              <a:spcAft>
                <a:spcPts val="0"/>
              </a:spcAft>
              <a:buSzPts val="2400"/>
              <a:buAutoNum type="arabicPeriod"/>
            </a:pPr>
            <a:r>
              <a:rPr lang="en" sz="2400" dirty="0"/>
              <a:t>Measure and record the mass of all of the beginning materials.</a:t>
            </a:r>
            <a:endParaRPr sz="2400" dirty="0"/>
          </a:p>
          <a:p>
            <a:pPr marL="457200" marR="0" lvl="0" indent="0" algn="l" rtl="0">
              <a:lnSpc>
                <a:spcPct val="100000"/>
              </a:lnSpc>
              <a:spcBef>
                <a:spcPts val="0"/>
              </a:spcBef>
              <a:spcAft>
                <a:spcPts val="0"/>
              </a:spcAft>
              <a:buNone/>
            </a:pPr>
            <a:endParaRPr sz="2400" dirty="0"/>
          </a:p>
        </p:txBody>
      </p:sp>
      <p:sp>
        <p:nvSpPr>
          <p:cNvPr id="121" name="Google Shape;121;p18"/>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the Gas from Bath Bombs--Closed System</a:t>
            </a:r>
            <a:endParaRPr/>
          </a:p>
        </p:txBody>
      </p:sp>
      <p:sp>
        <p:nvSpPr>
          <p:cNvPr id="122" name="Google Shape;122;p18"/>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O</a:t>
            </a:r>
            <a:endParaRPr dirty="0"/>
          </a:p>
        </p:txBody>
      </p:sp>
      <p:sp>
        <p:nvSpPr>
          <p:cNvPr id="123" name="Google Shape;123;p18"/>
          <p:cNvSpPr txBox="1"/>
          <p:nvPr/>
        </p:nvSpPr>
        <p:spPr>
          <a:xfrm>
            <a:off x="457200" y="1234450"/>
            <a:ext cx="8229600" cy="5628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3000">
                <a:solidFill>
                  <a:srgbClr val="256C8D"/>
                </a:solidFill>
                <a:latin typeface="Boogaloo"/>
                <a:ea typeface="Boogaloo"/>
                <a:cs typeface="Boogaloo"/>
                <a:sym typeface="Boogaloo"/>
              </a:rPr>
              <a:t>Lab Procedures</a:t>
            </a:r>
            <a:endParaRPr>
              <a:latin typeface="Boogaloo"/>
              <a:ea typeface="Boogaloo"/>
              <a:cs typeface="Boogaloo"/>
              <a:sym typeface="Boogaloo"/>
            </a:endParaRPr>
          </a:p>
        </p:txBody>
      </p:sp>
      <p:pic>
        <p:nvPicPr>
          <p:cNvPr id="124" name="Google Shape;124;p18"/>
          <p:cNvPicPr preferRelativeResize="0"/>
          <p:nvPr/>
        </p:nvPicPr>
        <p:blipFill rotWithShape="1">
          <a:blip r:embed="rId3">
            <a:alphaModFix/>
          </a:blip>
          <a:srcRect t="-2530" b="17322"/>
          <a:stretch/>
        </p:blipFill>
        <p:spPr>
          <a:xfrm>
            <a:off x="7057675" y="4361625"/>
            <a:ext cx="2024874" cy="2300498"/>
          </a:xfrm>
          <a:prstGeom prst="rect">
            <a:avLst/>
          </a:prstGeom>
          <a:noFill/>
          <a:ln>
            <a:noFill/>
          </a:ln>
        </p:spPr>
      </p:pic>
      <p:pic>
        <p:nvPicPr>
          <p:cNvPr id="125" name="Google Shape;125;p18"/>
          <p:cNvPicPr preferRelativeResize="0"/>
          <p:nvPr/>
        </p:nvPicPr>
        <p:blipFill>
          <a:blip r:embed="rId4">
            <a:alphaModFix/>
          </a:blip>
          <a:stretch>
            <a:fillRect/>
          </a:stretch>
        </p:blipFill>
        <p:spPr>
          <a:xfrm>
            <a:off x="4657375" y="1949650"/>
            <a:ext cx="2247897" cy="26987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402175" y="1832825"/>
            <a:ext cx="32865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u="sng" dirty="0"/>
              <a:t>Part 2 (continued)</a:t>
            </a:r>
            <a:endParaRPr sz="2400" u="sng" dirty="0"/>
          </a:p>
          <a:p>
            <a:pPr marL="457200" lvl="0" indent="-381000" algn="l" rtl="0">
              <a:lnSpc>
                <a:spcPct val="100000"/>
              </a:lnSpc>
              <a:spcBef>
                <a:spcPts val="0"/>
              </a:spcBef>
              <a:spcAft>
                <a:spcPts val="0"/>
              </a:spcAft>
              <a:buSzPts val="2400"/>
              <a:buAutoNum type="arabicPeriod" startAt="6"/>
            </a:pPr>
            <a:r>
              <a:rPr lang="en" sz="2400" dirty="0"/>
              <a:t>Shake the bottle to mix.</a:t>
            </a:r>
            <a:endParaRPr sz="2400" dirty="0"/>
          </a:p>
          <a:p>
            <a:pPr marL="457200" lvl="0" indent="-381000" algn="l" rtl="0">
              <a:lnSpc>
                <a:spcPct val="100000"/>
              </a:lnSpc>
              <a:spcBef>
                <a:spcPts val="0"/>
              </a:spcBef>
              <a:spcAft>
                <a:spcPts val="0"/>
              </a:spcAft>
              <a:buSzPts val="2400"/>
              <a:buAutoNum type="arabicPeriod" startAt="6"/>
            </a:pPr>
            <a:r>
              <a:rPr lang="en" sz="2400" dirty="0"/>
              <a:t>Record observations.</a:t>
            </a:r>
            <a:endParaRPr sz="2400" dirty="0"/>
          </a:p>
          <a:p>
            <a:pPr marL="457200" lvl="0" indent="-381000" algn="l" rtl="0">
              <a:lnSpc>
                <a:spcPct val="100000"/>
              </a:lnSpc>
              <a:spcBef>
                <a:spcPts val="0"/>
              </a:spcBef>
              <a:spcAft>
                <a:spcPts val="0"/>
              </a:spcAft>
              <a:buSzPts val="2400"/>
              <a:buAutoNum type="arabicPeriod" startAt="6"/>
            </a:pPr>
            <a:r>
              <a:rPr lang="en" sz="2400" dirty="0"/>
              <a:t>Measure and record the mass.</a:t>
            </a:r>
            <a:endParaRPr sz="2400" dirty="0"/>
          </a:p>
          <a:p>
            <a:pPr marL="457200" lvl="0" indent="-381000" algn="l" rtl="0">
              <a:lnSpc>
                <a:spcPct val="100000"/>
              </a:lnSpc>
              <a:spcBef>
                <a:spcPts val="0"/>
              </a:spcBef>
              <a:spcAft>
                <a:spcPts val="0"/>
              </a:spcAft>
              <a:buSzPts val="2400"/>
              <a:buAutoNum type="arabicPeriod" startAt="6"/>
            </a:pPr>
            <a:r>
              <a:rPr lang="en" sz="2400" dirty="0"/>
              <a:t>Remove the lid from the bottle.</a:t>
            </a:r>
            <a:endParaRPr sz="2400" dirty="0"/>
          </a:p>
          <a:p>
            <a:pPr marL="457200" lvl="0" indent="-381000" algn="l" rtl="0">
              <a:lnSpc>
                <a:spcPct val="100000"/>
              </a:lnSpc>
              <a:spcBef>
                <a:spcPts val="0"/>
              </a:spcBef>
              <a:spcAft>
                <a:spcPts val="0"/>
              </a:spcAft>
              <a:buSzPts val="2400"/>
              <a:buAutoNum type="arabicPeriod" startAt="6"/>
            </a:pPr>
            <a:r>
              <a:rPr lang="en" sz="2400" dirty="0"/>
              <a:t>Measure and record the mass.</a:t>
            </a:r>
            <a:endParaRPr sz="2400" dirty="0"/>
          </a:p>
          <a:p>
            <a:pPr marL="457200" lvl="0" indent="0" algn="l" rtl="0">
              <a:lnSpc>
                <a:spcPct val="100000"/>
              </a:lnSpc>
              <a:spcBef>
                <a:spcPts val="0"/>
              </a:spcBef>
              <a:spcAft>
                <a:spcPts val="0"/>
              </a:spcAft>
              <a:buNone/>
            </a:pPr>
            <a:endParaRPr sz="2400" dirty="0"/>
          </a:p>
          <a:p>
            <a:pPr marL="457200" marR="0" lvl="0" indent="0" algn="l" rtl="0">
              <a:lnSpc>
                <a:spcPct val="100000"/>
              </a:lnSpc>
              <a:spcBef>
                <a:spcPts val="0"/>
              </a:spcBef>
              <a:spcAft>
                <a:spcPts val="0"/>
              </a:spcAft>
              <a:buNone/>
            </a:pPr>
            <a:endParaRPr sz="2000" dirty="0"/>
          </a:p>
        </p:txBody>
      </p:sp>
      <p:sp>
        <p:nvSpPr>
          <p:cNvPr id="131" name="Google Shape;131;p19"/>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Gas from Bath Bombs--Both Systems</a:t>
            </a:r>
            <a:endParaRPr/>
          </a:p>
        </p:txBody>
      </p:sp>
      <p:sp>
        <p:nvSpPr>
          <p:cNvPr id="132" name="Google Shape;132;p19"/>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P</a:t>
            </a:r>
            <a:endParaRPr dirty="0"/>
          </a:p>
        </p:txBody>
      </p:sp>
      <p:sp>
        <p:nvSpPr>
          <p:cNvPr id="133" name="Google Shape;133;p19"/>
          <p:cNvSpPr txBox="1"/>
          <p:nvPr/>
        </p:nvSpPr>
        <p:spPr>
          <a:xfrm>
            <a:off x="457200" y="1234450"/>
            <a:ext cx="8229600" cy="5628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3000">
                <a:solidFill>
                  <a:srgbClr val="256C8D"/>
                </a:solidFill>
                <a:latin typeface="Boogaloo"/>
                <a:ea typeface="Boogaloo"/>
                <a:cs typeface="Boogaloo"/>
                <a:sym typeface="Boogaloo"/>
              </a:rPr>
              <a:t>Lab Procedures</a:t>
            </a:r>
            <a:endParaRPr>
              <a:latin typeface="Boogaloo"/>
              <a:ea typeface="Boogaloo"/>
              <a:cs typeface="Boogaloo"/>
              <a:sym typeface="Boogaloo"/>
            </a:endParaRPr>
          </a:p>
        </p:txBody>
      </p:sp>
      <p:pic>
        <p:nvPicPr>
          <p:cNvPr id="134" name="Google Shape;134;p19"/>
          <p:cNvPicPr preferRelativeResize="0"/>
          <p:nvPr/>
        </p:nvPicPr>
        <p:blipFill rotWithShape="1">
          <a:blip r:embed="rId3">
            <a:alphaModFix/>
          </a:blip>
          <a:srcRect b="21966"/>
          <a:stretch/>
        </p:blipFill>
        <p:spPr>
          <a:xfrm>
            <a:off x="5620975" y="4350050"/>
            <a:ext cx="2032827" cy="2115052"/>
          </a:xfrm>
          <a:prstGeom prst="rect">
            <a:avLst/>
          </a:prstGeom>
          <a:noFill/>
          <a:ln>
            <a:noFill/>
          </a:ln>
        </p:spPr>
      </p:pic>
      <p:pic>
        <p:nvPicPr>
          <p:cNvPr id="135" name="Google Shape;135;p19"/>
          <p:cNvPicPr preferRelativeResize="0"/>
          <p:nvPr/>
        </p:nvPicPr>
        <p:blipFill>
          <a:blip r:embed="rId4">
            <a:alphaModFix/>
          </a:blip>
          <a:stretch>
            <a:fillRect/>
          </a:stretch>
        </p:blipFill>
        <p:spPr>
          <a:xfrm>
            <a:off x="4635350" y="1797248"/>
            <a:ext cx="1697695" cy="2263613"/>
          </a:xfrm>
          <a:prstGeom prst="rect">
            <a:avLst/>
          </a:prstGeom>
          <a:noFill/>
          <a:ln>
            <a:noFill/>
          </a:ln>
        </p:spPr>
      </p:pic>
      <p:pic>
        <p:nvPicPr>
          <p:cNvPr id="136" name="Google Shape;136;p19"/>
          <p:cNvPicPr preferRelativeResize="0"/>
          <p:nvPr/>
        </p:nvPicPr>
        <p:blipFill rotWithShape="1">
          <a:blip r:embed="rId5">
            <a:alphaModFix/>
          </a:blip>
          <a:srcRect b="19948"/>
          <a:stretch/>
        </p:blipFill>
        <p:spPr>
          <a:xfrm>
            <a:off x="6831650" y="1707353"/>
            <a:ext cx="2032827" cy="21698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did we learn about the gas in bath bombs?</a:t>
            </a:r>
            <a:endParaRPr/>
          </a:p>
        </p:txBody>
      </p:sp>
      <p:sp>
        <p:nvSpPr>
          <p:cNvPr id="142" name="Google Shape;142;p20"/>
          <p:cNvSpPr txBox="1">
            <a:spLocks noGrp="1"/>
          </p:cNvSpPr>
          <p:nvPr>
            <p:ph type="subTitle" idx="1"/>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Q</a:t>
            </a:r>
            <a:endParaRPr dirty="0"/>
          </a:p>
        </p:txBody>
      </p:sp>
      <p:pic>
        <p:nvPicPr>
          <p:cNvPr id="143" name="Google Shape;143;p20"/>
          <p:cNvPicPr preferRelativeResize="0"/>
          <p:nvPr/>
        </p:nvPicPr>
        <p:blipFill rotWithShape="1">
          <a:blip r:embed="rId3">
            <a:alphaModFix/>
          </a:blip>
          <a:srcRect l="45557" t="3133" r="2877" b="3329"/>
          <a:stretch/>
        </p:blipFill>
        <p:spPr>
          <a:xfrm rot="-5400000" flipH="1">
            <a:off x="4875626" y="1085676"/>
            <a:ext cx="2668674" cy="3239177"/>
          </a:xfrm>
          <a:prstGeom prst="rect">
            <a:avLst/>
          </a:prstGeom>
          <a:noFill/>
          <a:ln>
            <a:noFill/>
          </a:ln>
          <a:effectLst>
            <a:outerShdw blurRad="57150" dist="19050" dir="5400000" algn="bl" rotWithShape="0">
              <a:srgbClr val="000000">
                <a:alpha val="50000"/>
              </a:srgbClr>
            </a:outerShdw>
          </a:effectLst>
        </p:spPr>
      </p:pic>
      <p:sp>
        <p:nvSpPr>
          <p:cNvPr id="144" name="Google Shape;144;p20"/>
          <p:cNvSpPr/>
          <p:nvPr/>
        </p:nvSpPr>
        <p:spPr>
          <a:xfrm>
            <a:off x="202050" y="4166600"/>
            <a:ext cx="8810700" cy="2571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a:spLocks noGrp="1"/>
          </p:cNvSpPr>
          <p:nvPr>
            <p:ph type="body" idx="4294967295"/>
          </p:nvPr>
        </p:nvSpPr>
        <p:spPr>
          <a:xfrm>
            <a:off x="441150" y="4129950"/>
            <a:ext cx="8414100" cy="2224200"/>
          </a:xfrm>
          <a:prstGeom prst="rect">
            <a:avLst/>
          </a:prstGeom>
        </p:spPr>
        <p:txBody>
          <a:bodyPr spcFirstLastPara="1" wrap="square" lIns="91425" tIns="91425" rIns="91425" bIns="91425" anchor="t" anchorCtr="0">
            <a:noAutofit/>
          </a:bodyPr>
          <a:lstStyle/>
          <a:p>
            <a:pPr marL="457200" lvl="0" indent="-533400" algn="l" rtl="0">
              <a:spcBef>
                <a:spcPts val="0"/>
              </a:spcBef>
              <a:spcAft>
                <a:spcPts val="0"/>
              </a:spcAft>
              <a:buSzPts val="4800"/>
              <a:buChar char="●"/>
            </a:pPr>
            <a:r>
              <a:rPr lang="en" sz="4800"/>
              <a:t>What did we notice about our data?</a:t>
            </a:r>
            <a:endParaRPr sz="4800"/>
          </a:p>
          <a:p>
            <a:pPr marL="457200" lvl="0" indent="-533400" algn="l" rtl="0">
              <a:spcBef>
                <a:spcPts val="0"/>
              </a:spcBef>
              <a:spcAft>
                <a:spcPts val="0"/>
              </a:spcAft>
              <a:buSzPts val="4800"/>
              <a:buChar char="●"/>
            </a:pPr>
            <a:r>
              <a:rPr lang="en" sz="4800"/>
              <a:t>What does the data tell us about where the gas comes from?</a:t>
            </a:r>
            <a:endParaRPr sz="4800"/>
          </a:p>
          <a:p>
            <a:pPr marL="0" lvl="0" indent="0" algn="ctr" rtl="0">
              <a:spcBef>
                <a:spcPts val="1600"/>
              </a:spcBef>
              <a:spcAft>
                <a:spcPts val="1600"/>
              </a:spcAft>
              <a:buNone/>
            </a:pPr>
            <a:endParaRPr/>
          </a:p>
        </p:txBody>
      </p:sp>
      <p:pic>
        <p:nvPicPr>
          <p:cNvPr id="146" name="Google Shape;146;p20"/>
          <p:cNvPicPr preferRelativeResize="0"/>
          <p:nvPr/>
        </p:nvPicPr>
        <p:blipFill rotWithShape="1">
          <a:blip r:embed="rId4">
            <a:alphaModFix/>
          </a:blip>
          <a:srcRect l="2132" t="37021" r="21959" b="13279"/>
          <a:stretch/>
        </p:blipFill>
        <p:spPr>
          <a:xfrm>
            <a:off x="4697325" y="2443155"/>
            <a:ext cx="3025278" cy="1227976"/>
          </a:xfrm>
          <a:prstGeom prst="rect">
            <a:avLst/>
          </a:prstGeom>
          <a:noFill/>
          <a:ln>
            <a:noFill/>
          </a:ln>
        </p:spPr>
      </p:pic>
      <p:sp>
        <p:nvSpPr>
          <p:cNvPr id="147" name="Google Shape;147;p20"/>
          <p:cNvSpPr txBox="1"/>
          <p:nvPr/>
        </p:nvSpPr>
        <p:spPr>
          <a:xfrm>
            <a:off x="5033357" y="1613683"/>
            <a:ext cx="2353200" cy="7257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Investigating Gas from Bath Bombs</a:t>
            </a:r>
            <a:endParaRPr sz="2400" b="1">
              <a:solidFill>
                <a:srgbClr val="666666"/>
              </a:solidFill>
              <a:latin typeface="Caveat"/>
              <a:ea typeface="Caveat"/>
              <a:cs typeface="Caveat"/>
              <a:sym typeface="Caveat"/>
            </a:endParaRPr>
          </a:p>
        </p:txBody>
      </p:sp>
      <p:pic>
        <p:nvPicPr>
          <p:cNvPr id="148" name="Google Shape;148;p20"/>
          <p:cNvPicPr preferRelativeResize="0"/>
          <p:nvPr/>
        </p:nvPicPr>
        <p:blipFill rotWithShape="1">
          <a:blip r:embed="rId5">
            <a:alphaModFix/>
          </a:blip>
          <a:srcRect l="278" r="278"/>
          <a:stretch/>
        </p:blipFill>
        <p:spPr>
          <a:xfrm>
            <a:off x="1173325" y="1613675"/>
            <a:ext cx="1695450" cy="18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0"/>
        <p:cNvGrpSpPr/>
        <p:nvPr/>
      </p:nvGrpSpPr>
      <p:grpSpPr>
        <a:xfrm>
          <a:off x="0" y="0"/>
          <a:ext cx="0" cy="0"/>
          <a:chOff x="0" y="0"/>
          <a:chExt cx="0" cy="0"/>
        </a:xfrm>
      </p:grpSpPr>
      <p:sp>
        <p:nvSpPr>
          <p:cNvPr id="231" name="Google Shape;231;p28"/>
          <p:cNvSpPr/>
          <p:nvPr/>
        </p:nvSpPr>
        <p:spPr>
          <a:xfrm>
            <a:off x="149050" y="2733925"/>
            <a:ext cx="8842800" cy="40479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Sensemaking: Making a Claim</a:t>
            </a:r>
            <a:endParaRPr sz="3200">
              <a:solidFill>
                <a:srgbClr val="FFFFFF"/>
              </a:solidFill>
              <a:latin typeface="Boogaloo"/>
              <a:ea typeface="Boogaloo"/>
              <a:cs typeface="Boogaloo"/>
              <a:sym typeface="Boogaloo"/>
            </a:endParaRPr>
          </a:p>
        </p:txBody>
      </p:sp>
      <p:sp>
        <p:nvSpPr>
          <p:cNvPr id="233" name="Google Shape;233;p28"/>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R</a:t>
            </a:r>
            <a:endParaRPr sz="1800" dirty="0">
              <a:solidFill>
                <a:srgbClr val="256C8D"/>
              </a:solidFill>
              <a:latin typeface="Boogaloo"/>
              <a:ea typeface="Boogaloo"/>
              <a:cs typeface="Boogaloo"/>
              <a:sym typeface="Boogaloo"/>
            </a:endParaRPr>
          </a:p>
        </p:txBody>
      </p:sp>
      <p:sp>
        <p:nvSpPr>
          <p:cNvPr id="234" name="Google Shape;234;p28"/>
          <p:cNvSpPr txBox="1"/>
          <p:nvPr/>
        </p:nvSpPr>
        <p:spPr>
          <a:xfrm>
            <a:off x="1901375" y="2849775"/>
            <a:ext cx="7090200" cy="252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Discuss with a partner</a:t>
            </a:r>
            <a:endParaRPr sz="3600" dirty="0">
              <a:solidFill>
                <a:srgbClr val="256C8D"/>
              </a:solidFill>
              <a:latin typeface="Boogaloo"/>
              <a:ea typeface="Boogaloo"/>
              <a:cs typeface="Boogaloo"/>
              <a:sym typeface="Boogaloo"/>
            </a:endParaRPr>
          </a:p>
          <a:p>
            <a:pPr marL="0" lvl="0" indent="0" algn="l" rtl="0">
              <a:spcBef>
                <a:spcPts val="1000"/>
              </a:spcBef>
              <a:spcAft>
                <a:spcPts val="0"/>
              </a:spcAft>
              <a:buNone/>
            </a:pPr>
            <a:r>
              <a:rPr lang="en" sz="1800" b="1" dirty="0">
                <a:latin typeface="Cabin Condensed"/>
                <a:ea typeface="Cabin Condensed"/>
                <a:cs typeface="Cabin Condensed"/>
                <a:sym typeface="Cabin Condensed"/>
              </a:rPr>
              <a:t>Choose one of the following claims that you feel our evidence best supports and discuss with a partner why you chose that claim.</a:t>
            </a:r>
            <a:endParaRPr sz="1800" b="1" dirty="0">
              <a:latin typeface="Cabin Condensed"/>
              <a:ea typeface="Cabin Condensed"/>
              <a:cs typeface="Cabin Condensed"/>
              <a:sym typeface="Cabin Condensed"/>
            </a:endParaRPr>
          </a:p>
        </p:txBody>
      </p:sp>
      <p:pic>
        <p:nvPicPr>
          <p:cNvPr id="235" name="Google Shape;235;p28"/>
          <p:cNvPicPr preferRelativeResize="0"/>
          <p:nvPr/>
        </p:nvPicPr>
        <p:blipFill rotWithShape="1">
          <a:blip r:embed="rId3">
            <a:alphaModFix/>
          </a:blip>
          <a:srcRect/>
          <a:stretch/>
        </p:blipFill>
        <p:spPr>
          <a:xfrm>
            <a:off x="452700" y="3063825"/>
            <a:ext cx="1040950" cy="1224650"/>
          </a:xfrm>
          <a:prstGeom prst="rect">
            <a:avLst/>
          </a:prstGeom>
          <a:noFill/>
          <a:ln>
            <a:noFill/>
          </a:ln>
        </p:spPr>
      </p:pic>
      <p:sp>
        <p:nvSpPr>
          <p:cNvPr id="236" name="Google Shape;236;p28"/>
          <p:cNvSpPr txBox="1"/>
          <p:nvPr/>
        </p:nvSpPr>
        <p:spPr>
          <a:xfrm>
            <a:off x="1413825" y="3995000"/>
            <a:ext cx="7209300" cy="222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2200" b="1" dirty="0">
              <a:solidFill>
                <a:srgbClr val="256C8D"/>
              </a:solidFill>
              <a:latin typeface="Cabin Condensed"/>
              <a:ea typeface="Cabin Condensed"/>
              <a:cs typeface="Cabin Condensed"/>
              <a:sym typeface="Cabin Condensed"/>
            </a:endParaRPr>
          </a:p>
          <a:p>
            <a:pPr marL="457200" lvl="0" indent="-368300" algn="l" rtl="0">
              <a:lnSpc>
                <a:spcPct val="115000"/>
              </a:lnSpc>
              <a:spcBef>
                <a:spcPts val="0"/>
              </a:spcBef>
              <a:spcAft>
                <a:spcPts val="0"/>
              </a:spcAft>
              <a:buClr>
                <a:srgbClr val="256C8D"/>
              </a:buClr>
              <a:buSzPts val="2200"/>
              <a:buFont typeface="Cabin Condensed"/>
              <a:buChar char="●"/>
            </a:pPr>
            <a:r>
              <a:rPr lang="en" sz="2200" b="1" dirty="0">
                <a:solidFill>
                  <a:srgbClr val="256C8D"/>
                </a:solidFill>
                <a:latin typeface="Cabin Condensed"/>
                <a:ea typeface="Cabin Condensed"/>
                <a:cs typeface="Cabin Condensed"/>
                <a:sym typeface="Cabin Condensed"/>
              </a:rPr>
              <a:t>Claim 1: </a:t>
            </a:r>
            <a:r>
              <a:rPr lang="en" sz="2200" dirty="0">
                <a:solidFill>
                  <a:srgbClr val="256C8D"/>
                </a:solidFill>
                <a:latin typeface="Cabin Condensed"/>
                <a:ea typeface="Cabin Condensed"/>
                <a:cs typeface="Cabin Condensed"/>
                <a:sym typeface="Cabin Condensed"/>
              </a:rPr>
              <a:t>The gas was already trapped in the solid bath bomb and was released when the solid bath bomb broke apart in water.</a:t>
            </a:r>
            <a:endParaRPr sz="2200" dirty="0">
              <a:solidFill>
                <a:srgbClr val="256C8D"/>
              </a:solidFill>
              <a:latin typeface="Cabin Condensed"/>
              <a:ea typeface="Cabin Condensed"/>
              <a:cs typeface="Cabin Condensed"/>
              <a:sym typeface="Cabin Condensed"/>
            </a:endParaRPr>
          </a:p>
          <a:p>
            <a:pPr marL="457200" lvl="0" indent="-368300" algn="l" rtl="0">
              <a:lnSpc>
                <a:spcPct val="115000"/>
              </a:lnSpc>
              <a:spcBef>
                <a:spcPts val="0"/>
              </a:spcBef>
              <a:spcAft>
                <a:spcPts val="0"/>
              </a:spcAft>
              <a:buClr>
                <a:srgbClr val="256C8D"/>
              </a:buClr>
              <a:buSzPts val="2200"/>
              <a:buFont typeface="Cabin Condensed"/>
              <a:buChar char="●"/>
            </a:pPr>
            <a:r>
              <a:rPr lang="en" sz="2200" b="1" dirty="0">
                <a:solidFill>
                  <a:srgbClr val="256C8D"/>
                </a:solidFill>
                <a:latin typeface="Cabin Condensed"/>
                <a:ea typeface="Cabin Condensed"/>
                <a:cs typeface="Cabin Condensed"/>
                <a:sym typeface="Cabin Condensed"/>
              </a:rPr>
              <a:t>Claim 2: </a:t>
            </a:r>
            <a:r>
              <a:rPr lang="en" sz="2200" dirty="0">
                <a:solidFill>
                  <a:srgbClr val="256C8D"/>
                </a:solidFill>
                <a:latin typeface="Cabin Condensed"/>
                <a:ea typeface="Cabin Condensed"/>
                <a:cs typeface="Cabin Condensed"/>
                <a:sym typeface="Cabin Condensed"/>
              </a:rPr>
              <a:t>The gas comes from some combination of the matter in the water and/or the matter in the solid bath bomb.</a:t>
            </a:r>
            <a:endParaRPr sz="2200" dirty="0">
              <a:solidFill>
                <a:srgbClr val="256C8D"/>
              </a:solidFill>
              <a:latin typeface="Cabin Condensed"/>
              <a:ea typeface="Cabin Condensed"/>
              <a:cs typeface="Cabin Condensed"/>
              <a:sym typeface="Cabin Condensed"/>
            </a:endParaRPr>
          </a:p>
          <a:p>
            <a:pPr marL="457200" lvl="0" indent="-368300" algn="l" rtl="0">
              <a:lnSpc>
                <a:spcPct val="115000"/>
              </a:lnSpc>
              <a:spcBef>
                <a:spcPts val="0"/>
              </a:spcBef>
              <a:spcAft>
                <a:spcPts val="0"/>
              </a:spcAft>
              <a:buClr>
                <a:srgbClr val="256C8D"/>
              </a:buClr>
              <a:buSzPts val="2200"/>
              <a:buFont typeface="Cabin Condensed"/>
              <a:buChar char="●"/>
            </a:pPr>
            <a:r>
              <a:rPr lang="en" sz="2200" b="1" dirty="0">
                <a:solidFill>
                  <a:srgbClr val="256C8D"/>
                </a:solidFill>
                <a:latin typeface="Cabin Condensed"/>
                <a:ea typeface="Cabin Condensed"/>
                <a:cs typeface="Cabin Condensed"/>
                <a:sym typeface="Cabin Condensed"/>
              </a:rPr>
              <a:t>Claim 3: </a:t>
            </a:r>
            <a:r>
              <a:rPr lang="en" sz="2200" dirty="0">
                <a:solidFill>
                  <a:srgbClr val="256C8D"/>
                </a:solidFill>
                <a:latin typeface="Cabin Condensed"/>
                <a:ea typeface="Cabin Condensed"/>
                <a:cs typeface="Cabin Condensed"/>
                <a:sym typeface="Cabin Condensed"/>
              </a:rPr>
              <a:t>The gas comes from some other matter (not the water or the bath bomb).</a:t>
            </a:r>
            <a:endParaRPr sz="2200" dirty="0">
              <a:solidFill>
                <a:srgbClr val="256C8D"/>
              </a:solidFill>
              <a:latin typeface="Cabin Condensed"/>
              <a:ea typeface="Cabin Condensed"/>
              <a:cs typeface="Cabin Condensed"/>
              <a:sym typeface="Cabin Condensed"/>
            </a:endParaRPr>
          </a:p>
        </p:txBody>
      </p:sp>
      <p:sp>
        <p:nvSpPr>
          <p:cNvPr id="237" name="Google Shape;237;p28"/>
          <p:cNvSpPr txBox="1"/>
          <p:nvPr/>
        </p:nvSpPr>
        <p:spPr>
          <a:xfrm>
            <a:off x="1881625" y="1211400"/>
            <a:ext cx="7387800" cy="17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Boogaloo"/>
                <a:ea typeface="Boogaloo"/>
                <a:cs typeface="Boogaloo"/>
                <a:sym typeface="Boogaloo"/>
              </a:rPr>
              <a:t>Discuss as a class</a:t>
            </a:r>
            <a:endParaRPr sz="3600">
              <a:latin typeface="Boogaloo"/>
              <a:ea typeface="Boogaloo"/>
              <a:cs typeface="Boogaloo"/>
              <a:sym typeface="Boogaloo"/>
            </a:endParaRPr>
          </a:p>
          <a:p>
            <a:pPr marL="457200" lvl="0" indent="-381000" algn="l" rtl="0">
              <a:spcBef>
                <a:spcPts val="0"/>
              </a:spcBef>
              <a:spcAft>
                <a:spcPts val="0"/>
              </a:spcAft>
              <a:buSzPts val="2400"/>
              <a:buFont typeface="Boogaloo"/>
              <a:buChar char="●"/>
            </a:pPr>
            <a:r>
              <a:rPr lang="en" sz="2400">
                <a:latin typeface="Boogaloo"/>
                <a:ea typeface="Boogaloo"/>
                <a:cs typeface="Boogaloo"/>
                <a:sym typeface="Boogaloo"/>
              </a:rPr>
              <a:t>What question have we been trying to figure out?</a:t>
            </a:r>
            <a:endParaRPr sz="2400">
              <a:latin typeface="Boogaloo"/>
              <a:ea typeface="Boogaloo"/>
              <a:cs typeface="Boogaloo"/>
              <a:sym typeface="Boogaloo"/>
            </a:endParaRPr>
          </a:p>
          <a:p>
            <a:pPr marL="457200" lvl="0" indent="-381000" algn="l" rtl="0">
              <a:spcBef>
                <a:spcPts val="0"/>
              </a:spcBef>
              <a:spcAft>
                <a:spcPts val="0"/>
              </a:spcAft>
              <a:buSzPts val="2400"/>
              <a:buFont typeface="Boogaloo"/>
              <a:buChar char="●"/>
            </a:pPr>
            <a:r>
              <a:rPr lang="en" sz="2400">
                <a:latin typeface="Boogaloo"/>
                <a:ea typeface="Boogaloo"/>
                <a:cs typeface="Boogaloo"/>
                <a:sym typeface="Boogaloo"/>
              </a:rPr>
              <a:t>What is a claim?</a:t>
            </a:r>
            <a:endParaRPr sz="2400">
              <a:latin typeface="Boogaloo"/>
              <a:ea typeface="Boogaloo"/>
              <a:cs typeface="Boogaloo"/>
              <a:sym typeface="Boogaloo"/>
            </a:endParaRPr>
          </a:p>
        </p:txBody>
      </p:sp>
      <p:pic>
        <p:nvPicPr>
          <p:cNvPr id="238" name="Google Shape;238;p28"/>
          <p:cNvPicPr preferRelativeResize="0"/>
          <p:nvPr/>
        </p:nvPicPr>
        <p:blipFill>
          <a:blip r:embed="rId4">
            <a:alphaModFix/>
          </a:blip>
          <a:stretch>
            <a:fillRect/>
          </a:stretch>
        </p:blipFill>
        <p:spPr>
          <a:xfrm>
            <a:off x="338525" y="1311555"/>
            <a:ext cx="1295400" cy="13166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2"/>
          <p:cNvSpPr txBox="1">
            <a:spLocks noGrp="1"/>
          </p:cNvSpPr>
          <p:nvPr>
            <p:ph type="body" idx="1"/>
          </p:nvPr>
        </p:nvSpPr>
        <p:spPr>
          <a:xfrm>
            <a:off x="457200" y="1536625"/>
            <a:ext cx="8229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questions did we have about the gas bubbles?</a:t>
            </a:r>
            <a:endParaRPr/>
          </a:p>
        </p:txBody>
      </p:sp>
      <p:sp>
        <p:nvSpPr>
          <p:cNvPr id="54" name="Google Shape;54;p12"/>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Driving Question Board (DQB)</a:t>
            </a:r>
            <a:endParaRPr dirty="0"/>
          </a:p>
        </p:txBody>
      </p:sp>
      <p:sp>
        <p:nvSpPr>
          <p:cNvPr id="55" name="Google Shape;55;p12"/>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Slide A</a:t>
            </a:r>
            <a:endParaRPr/>
          </a:p>
        </p:txBody>
      </p:sp>
      <p:sp>
        <p:nvSpPr>
          <p:cNvPr id="56" name="Google Shape;56;p12"/>
          <p:cNvSpPr/>
          <p:nvPr/>
        </p:nvSpPr>
        <p:spPr>
          <a:xfrm>
            <a:off x="382250" y="2657000"/>
            <a:ext cx="8229600" cy="37509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2"/>
          <p:cNvSpPr txBox="1"/>
          <p:nvPr/>
        </p:nvSpPr>
        <p:spPr>
          <a:xfrm>
            <a:off x="2753725" y="2870300"/>
            <a:ext cx="5606400" cy="335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0">
                <a:solidFill>
                  <a:srgbClr val="0B0B0B"/>
                </a:solidFill>
                <a:latin typeface="Cabin"/>
                <a:ea typeface="Cabin"/>
                <a:cs typeface="Cabin"/>
                <a:sym typeface="Cabin"/>
              </a:rPr>
              <a:t>Now let’s review our questions and ideas for investigation from our DQB as an entire group.</a:t>
            </a:r>
            <a:endParaRPr sz="2200">
              <a:solidFill>
                <a:srgbClr val="0B0B0B"/>
              </a:solidFill>
              <a:latin typeface="Cabin"/>
              <a:ea typeface="Cabin"/>
              <a:cs typeface="Cabin"/>
              <a:sym typeface="Cabin"/>
            </a:endParaRPr>
          </a:p>
          <a:p>
            <a:pPr marL="0" lvl="0" indent="0" algn="l" rtl="0">
              <a:spcBef>
                <a:spcPts val="0"/>
              </a:spcBef>
              <a:spcAft>
                <a:spcPts val="0"/>
              </a:spcAft>
              <a:buNone/>
            </a:pPr>
            <a:endParaRPr sz="2200">
              <a:solidFill>
                <a:srgbClr val="0B0B0B"/>
              </a:solidFill>
              <a:latin typeface="Cabin"/>
              <a:ea typeface="Cabin"/>
              <a:cs typeface="Cabin"/>
              <a:sym typeface="Cabin"/>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questions did we have about where the gas bubbles came from?</a:t>
            </a:r>
            <a:endParaRPr sz="240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were some of the different ideas we had about where the gas bubbles came from?</a:t>
            </a:r>
            <a:endParaRPr sz="2400">
              <a:solidFill>
                <a:srgbClr val="256C8D"/>
              </a:solidFill>
              <a:latin typeface="Cabin Condensed"/>
              <a:ea typeface="Cabin Condensed"/>
              <a:cs typeface="Cabin Condensed"/>
              <a:sym typeface="Cabin Condensed"/>
            </a:endParaRPr>
          </a:p>
          <a:p>
            <a:pPr marL="457200" lvl="0" indent="0" algn="l" rtl="0">
              <a:spcBef>
                <a:spcPts val="1000"/>
              </a:spcBef>
              <a:spcAft>
                <a:spcPts val="0"/>
              </a:spcAft>
              <a:buNone/>
            </a:pP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a:solidFill>
                <a:srgbClr val="87A96B"/>
              </a:solidFill>
              <a:latin typeface="Cabin Condensed"/>
              <a:ea typeface="Cabin Condensed"/>
              <a:cs typeface="Cabin Condensed"/>
              <a:sym typeface="Cabin Condensed"/>
            </a:endParaRPr>
          </a:p>
        </p:txBody>
      </p:sp>
      <p:pic>
        <p:nvPicPr>
          <p:cNvPr id="58" name="Google Shape;58;p12"/>
          <p:cNvPicPr preferRelativeResize="0"/>
          <p:nvPr/>
        </p:nvPicPr>
        <p:blipFill rotWithShape="1">
          <a:blip r:embed="rId3">
            <a:alphaModFix/>
          </a:blip>
          <a:srcRect l="3034" r="3034"/>
          <a:stretch/>
        </p:blipFill>
        <p:spPr>
          <a:xfrm>
            <a:off x="523875" y="3276600"/>
            <a:ext cx="1695450" cy="182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idx="2"/>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Strong Arguments and Explanations Include...</a:t>
            </a:r>
            <a:endParaRPr/>
          </a:p>
        </p:txBody>
      </p:sp>
      <p:sp>
        <p:nvSpPr>
          <p:cNvPr id="244" name="Google Shape;244;p29"/>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S</a:t>
            </a:r>
            <a:endParaRPr dirty="0"/>
          </a:p>
        </p:txBody>
      </p:sp>
      <p:sp>
        <p:nvSpPr>
          <p:cNvPr id="245" name="Google Shape;245;p29"/>
          <p:cNvSpPr txBox="1">
            <a:spLocks noGrp="1"/>
          </p:cNvSpPr>
          <p:nvPr>
            <p:ph type="body" idx="5"/>
          </p:nvPr>
        </p:nvSpPr>
        <p:spPr>
          <a:xfrm>
            <a:off x="564225" y="1586950"/>
            <a:ext cx="8044800" cy="466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1. A </a:t>
            </a:r>
            <a:r>
              <a:rPr lang="en" b="1"/>
              <a:t>claim</a:t>
            </a:r>
            <a:r>
              <a:rPr lang="en"/>
              <a:t> that answers a question.</a:t>
            </a:r>
            <a:endParaRPr/>
          </a:p>
          <a:p>
            <a:pPr marL="0" lvl="0" indent="0" algn="l" rtl="0">
              <a:lnSpc>
                <a:spcPct val="100000"/>
              </a:lnSpc>
              <a:spcBef>
                <a:spcPts val="400"/>
              </a:spcBef>
              <a:spcAft>
                <a:spcPts val="0"/>
              </a:spcAft>
              <a:buNone/>
            </a:pPr>
            <a:r>
              <a:rPr lang="en"/>
              <a:t>2. Strong arguments are supported with:</a:t>
            </a:r>
            <a:endParaRPr/>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400"/>
              </a:spcAft>
              <a:buNone/>
            </a:pPr>
            <a:endParaRPr sz="3000"/>
          </a:p>
        </p:txBody>
      </p:sp>
      <p:sp>
        <p:nvSpPr>
          <p:cNvPr id="246" name="Google Shape;246;p29"/>
          <p:cNvSpPr txBox="1"/>
          <p:nvPr/>
        </p:nvSpPr>
        <p:spPr>
          <a:xfrm>
            <a:off x="714125" y="2899350"/>
            <a:ext cx="7532700" cy="1886400"/>
          </a:xfrm>
          <a:prstGeom prst="rect">
            <a:avLst/>
          </a:prstGeom>
          <a:noFill/>
          <a:ln>
            <a:noFill/>
          </a:ln>
        </p:spPr>
        <p:txBody>
          <a:bodyPr spcFirstLastPara="1" wrap="square" lIns="91425" tIns="91425" rIns="91425" bIns="91425" anchor="t" anchorCtr="0">
            <a:noAutofit/>
          </a:bodyPr>
          <a:lstStyle/>
          <a:p>
            <a:pPr marL="914400" lvl="0" indent="-419100" algn="l" rtl="0">
              <a:spcBef>
                <a:spcPts val="0"/>
              </a:spcBef>
              <a:spcAft>
                <a:spcPts val="0"/>
              </a:spcAft>
              <a:buClr>
                <a:srgbClr val="A64D79"/>
              </a:buClr>
              <a:buSzPts val="3000"/>
              <a:buFont typeface="Boogaloo"/>
              <a:buChar char="➢"/>
            </a:pPr>
            <a:r>
              <a:rPr lang="en" sz="3000" b="1">
                <a:solidFill>
                  <a:srgbClr val="A64D79"/>
                </a:solidFill>
                <a:latin typeface="Boogaloo"/>
                <a:ea typeface="Boogaloo"/>
                <a:cs typeface="Boogaloo"/>
                <a:sym typeface="Boogaloo"/>
              </a:rPr>
              <a:t>A. </a:t>
            </a:r>
            <a:r>
              <a:rPr lang="en" sz="3000" b="1" u="sng">
                <a:solidFill>
                  <a:srgbClr val="A64D79"/>
                </a:solidFill>
                <a:latin typeface="Boogaloo"/>
                <a:ea typeface="Boogaloo"/>
                <a:cs typeface="Boogaloo"/>
                <a:sym typeface="Boogaloo"/>
              </a:rPr>
              <a:t>Evidence</a:t>
            </a:r>
            <a:r>
              <a:rPr lang="en" sz="3000">
                <a:solidFill>
                  <a:srgbClr val="A64D79"/>
                </a:solidFill>
                <a:latin typeface="Boogaloo"/>
                <a:ea typeface="Boogaloo"/>
                <a:cs typeface="Boogaloo"/>
                <a:sym typeface="Boogaloo"/>
              </a:rPr>
              <a:t> = data and observations that we use to support the claim.</a:t>
            </a:r>
            <a:endParaRPr sz="3000">
              <a:solidFill>
                <a:srgbClr val="A64D79"/>
              </a:solidFill>
              <a:latin typeface="Boogaloo"/>
              <a:ea typeface="Boogaloo"/>
              <a:cs typeface="Boogaloo"/>
              <a:sym typeface="Boogaloo"/>
            </a:endParaRPr>
          </a:p>
          <a:p>
            <a:pPr marL="0" lvl="0" indent="0" algn="ctr" rtl="0">
              <a:spcBef>
                <a:spcPts val="400"/>
              </a:spcBef>
              <a:spcAft>
                <a:spcPts val="0"/>
              </a:spcAft>
              <a:buNone/>
            </a:pPr>
            <a:r>
              <a:rPr lang="en" sz="3000">
                <a:latin typeface="Boogaloo"/>
                <a:ea typeface="Boogaloo"/>
                <a:cs typeface="Boogaloo"/>
                <a:sym typeface="Boogaloo"/>
              </a:rPr>
              <a:t>AND</a:t>
            </a:r>
            <a:endParaRPr sz="3000">
              <a:latin typeface="Boogaloo"/>
              <a:ea typeface="Boogaloo"/>
              <a:cs typeface="Boogaloo"/>
              <a:sym typeface="Boogaloo"/>
            </a:endParaRPr>
          </a:p>
          <a:p>
            <a:pPr marL="914400" lvl="0" indent="-419100" algn="l" rtl="0">
              <a:spcBef>
                <a:spcPts val="400"/>
              </a:spcBef>
              <a:spcAft>
                <a:spcPts val="0"/>
              </a:spcAft>
              <a:buClr>
                <a:srgbClr val="256C8D"/>
              </a:buClr>
              <a:buSzPts val="3000"/>
              <a:buFont typeface="Boogaloo"/>
              <a:buChar char="➢"/>
            </a:pPr>
            <a:r>
              <a:rPr lang="en" sz="3000" b="1">
                <a:solidFill>
                  <a:srgbClr val="B45F06"/>
                </a:solidFill>
                <a:latin typeface="Boogaloo"/>
                <a:ea typeface="Boogaloo"/>
                <a:cs typeface="Boogaloo"/>
                <a:sym typeface="Boogaloo"/>
              </a:rPr>
              <a:t>B. </a:t>
            </a:r>
            <a:r>
              <a:rPr lang="en" sz="3000" b="1" u="sng">
                <a:solidFill>
                  <a:srgbClr val="B45F06"/>
                </a:solidFill>
                <a:latin typeface="Boogaloo"/>
                <a:ea typeface="Boogaloo"/>
                <a:cs typeface="Boogaloo"/>
                <a:sym typeface="Boogaloo"/>
              </a:rPr>
              <a:t>Reasoning</a:t>
            </a:r>
            <a:r>
              <a:rPr lang="en" sz="3000" b="1">
                <a:solidFill>
                  <a:srgbClr val="B45F06"/>
                </a:solidFill>
                <a:latin typeface="Boogaloo"/>
                <a:ea typeface="Boogaloo"/>
                <a:cs typeface="Boogaloo"/>
                <a:sym typeface="Boogaloo"/>
              </a:rPr>
              <a:t> </a:t>
            </a:r>
            <a:r>
              <a:rPr lang="en" sz="3000">
                <a:solidFill>
                  <a:srgbClr val="B45F06"/>
                </a:solidFill>
                <a:latin typeface="Boogaloo"/>
                <a:ea typeface="Boogaloo"/>
                <a:cs typeface="Boogaloo"/>
                <a:sym typeface="Boogaloo"/>
              </a:rPr>
              <a:t>=</a:t>
            </a:r>
            <a:r>
              <a:rPr lang="en" sz="3000" b="1">
                <a:solidFill>
                  <a:srgbClr val="B45F06"/>
                </a:solidFill>
                <a:latin typeface="Boogaloo"/>
                <a:ea typeface="Boogaloo"/>
                <a:cs typeface="Boogaloo"/>
                <a:sym typeface="Boogaloo"/>
              </a:rPr>
              <a:t> </a:t>
            </a:r>
            <a:r>
              <a:rPr lang="en" sz="3000">
                <a:solidFill>
                  <a:srgbClr val="B45F06"/>
                </a:solidFill>
                <a:latin typeface="Boogaloo"/>
                <a:ea typeface="Boogaloo"/>
                <a:cs typeface="Boogaloo"/>
                <a:sym typeface="Boogaloo"/>
              </a:rPr>
              <a:t>explaining what these data and observations mean by connecting them to agreed upon </a:t>
            </a:r>
            <a:r>
              <a:rPr lang="en" sz="3000" i="1">
                <a:solidFill>
                  <a:srgbClr val="B45F06"/>
                </a:solidFill>
                <a:highlight>
                  <a:schemeClr val="accent6"/>
                </a:highlight>
                <a:latin typeface="Boogaloo"/>
                <a:ea typeface="Boogaloo"/>
                <a:cs typeface="Boogaloo"/>
                <a:sym typeface="Boogaloo"/>
              </a:rPr>
              <a:t>scientific principles</a:t>
            </a:r>
            <a:r>
              <a:rPr lang="en" sz="3000">
                <a:solidFill>
                  <a:srgbClr val="256C8D"/>
                </a:solidFill>
                <a:latin typeface="Boogaloo"/>
                <a:ea typeface="Boogaloo"/>
                <a:cs typeface="Boogaloo"/>
                <a:sym typeface="Boogaloo"/>
              </a:rPr>
              <a:t>.</a:t>
            </a:r>
            <a:endParaRPr sz="3000">
              <a:solidFill>
                <a:srgbClr val="256C8D"/>
              </a:solidFill>
              <a:latin typeface="Boogaloo"/>
              <a:ea typeface="Boogaloo"/>
              <a:cs typeface="Boogaloo"/>
              <a:sym typeface="Boogaloo"/>
            </a:endParaRPr>
          </a:p>
          <a:p>
            <a:pPr marL="0" lvl="0" indent="0" algn="l" rtl="0">
              <a:spcBef>
                <a:spcPts val="400"/>
              </a:spcBef>
              <a:spcAft>
                <a:spcPts val="0"/>
              </a:spcAft>
              <a:buNone/>
            </a:pPr>
            <a:endParaRPr>
              <a:latin typeface="Boogaloo"/>
              <a:ea typeface="Boogaloo"/>
              <a:cs typeface="Boogaloo"/>
              <a:sym typeface="Boog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body" idx="1"/>
          </p:nvPr>
        </p:nvSpPr>
        <p:spPr>
          <a:xfrm>
            <a:off x="457200" y="1536625"/>
            <a:ext cx="8229600" cy="1086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Lesson Question: </a:t>
            </a:r>
            <a:r>
              <a:rPr lang="en" sz="3000" i="1"/>
              <a:t>Where is the gas coming from?</a:t>
            </a:r>
            <a:endParaRPr sz="3000" i="1"/>
          </a:p>
        </p:txBody>
      </p:sp>
      <p:sp>
        <p:nvSpPr>
          <p:cNvPr id="252" name="Google Shape;252;p30"/>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Communicating our Learning</a:t>
            </a:r>
            <a:endParaRPr/>
          </a:p>
        </p:txBody>
      </p:sp>
      <p:sp>
        <p:nvSpPr>
          <p:cNvPr id="253" name="Google Shape;253;p30"/>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T</a:t>
            </a:r>
            <a:endParaRPr dirty="0"/>
          </a:p>
        </p:txBody>
      </p:sp>
      <p:sp>
        <p:nvSpPr>
          <p:cNvPr id="254" name="Google Shape;254;p30"/>
          <p:cNvSpPr/>
          <p:nvPr/>
        </p:nvSpPr>
        <p:spPr>
          <a:xfrm>
            <a:off x="457200" y="2267700"/>
            <a:ext cx="8229600" cy="41163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30"/>
          <p:cNvPicPr preferRelativeResize="0"/>
          <p:nvPr/>
        </p:nvPicPr>
        <p:blipFill rotWithShape="1">
          <a:blip r:embed="rId3">
            <a:alphaModFix/>
          </a:blip>
          <a:srcRect l="2359" t="3133" r="2880" b="3329"/>
          <a:stretch/>
        </p:blipFill>
        <p:spPr>
          <a:xfrm rot="-964200" flipH="1">
            <a:off x="4891325" y="2849226"/>
            <a:ext cx="3562676" cy="2353098"/>
          </a:xfrm>
          <a:prstGeom prst="rect">
            <a:avLst/>
          </a:prstGeom>
          <a:noFill/>
          <a:ln>
            <a:noFill/>
          </a:ln>
          <a:effectLst>
            <a:outerShdw blurRad="57150" dist="19050" dir="5400000" algn="bl" rotWithShape="0">
              <a:srgbClr val="000000">
                <a:alpha val="50000"/>
              </a:srgbClr>
            </a:outerShdw>
          </a:effectLst>
        </p:spPr>
      </p:pic>
      <p:pic>
        <p:nvPicPr>
          <p:cNvPr id="256" name="Google Shape;256;p30"/>
          <p:cNvPicPr preferRelativeResize="0"/>
          <p:nvPr/>
        </p:nvPicPr>
        <p:blipFill rotWithShape="1">
          <a:blip r:embed="rId4">
            <a:alphaModFix/>
          </a:blip>
          <a:srcRect t="99" b="109"/>
          <a:stretch/>
        </p:blipFill>
        <p:spPr>
          <a:xfrm>
            <a:off x="587575" y="2636200"/>
            <a:ext cx="1343025" cy="1485900"/>
          </a:xfrm>
          <a:prstGeom prst="rect">
            <a:avLst/>
          </a:prstGeom>
          <a:noFill/>
          <a:ln>
            <a:noFill/>
          </a:ln>
        </p:spPr>
      </p:pic>
      <p:sp>
        <p:nvSpPr>
          <p:cNvPr id="257" name="Google Shape;257;p30"/>
          <p:cNvSpPr txBox="1"/>
          <p:nvPr/>
        </p:nvSpPr>
        <p:spPr>
          <a:xfrm rot="-971797">
            <a:off x="6385667" y="2630882"/>
            <a:ext cx="1870333" cy="5454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Boogaloo"/>
              <a:ea typeface="Boogaloo"/>
              <a:cs typeface="Boogaloo"/>
              <a:sym typeface="Boogaloo"/>
            </a:endParaRPr>
          </a:p>
        </p:txBody>
      </p:sp>
      <p:sp>
        <p:nvSpPr>
          <p:cNvPr id="258" name="Google Shape;258;p30"/>
          <p:cNvSpPr txBox="1"/>
          <p:nvPr/>
        </p:nvSpPr>
        <p:spPr>
          <a:xfrm>
            <a:off x="2038150" y="2539725"/>
            <a:ext cx="2597100" cy="23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Boogaloo"/>
                <a:ea typeface="Boogaloo"/>
                <a:cs typeface="Boogaloo"/>
                <a:sym typeface="Boogaloo"/>
              </a:rPr>
              <a:t>Use evidence from both investigations to answer the lesson question. Make a strong argument using both of the following:</a:t>
            </a:r>
            <a:endParaRPr sz="2400">
              <a:latin typeface="Boogaloo"/>
              <a:ea typeface="Boogaloo"/>
              <a:cs typeface="Boogaloo"/>
              <a:sym typeface="Boogaloo"/>
            </a:endParaRPr>
          </a:p>
        </p:txBody>
      </p:sp>
      <p:sp>
        <p:nvSpPr>
          <p:cNvPr id="259" name="Google Shape;259;p30"/>
          <p:cNvSpPr txBox="1"/>
          <p:nvPr/>
        </p:nvSpPr>
        <p:spPr>
          <a:xfrm rot="-960547">
            <a:off x="6435963" y="2718983"/>
            <a:ext cx="1667572" cy="505625"/>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Where is the gas coming from?</a:t>
            </a:r>
            <a:endParaRPr sz="1800" b="1">
              <a:solidFill>
                <a:srgbClr val="666666"/>
              </a:solidFill>
              <a:latin typeface="Caveat"/>
              <a:ea typeface="Caveat"/>
              <a:cs typeface="Caveat"/>
              <a:sym typeface="Caveat"/>
            </a:endParaRPr>
          </a:p>
        </p:txBody>
      </p:sp>
      <p:sp>
        <p:nvSpPr>
          <p:cNvPr id="260" name="Google Shape;260;p30"/>
          <p:cNvSpPr txBox="1"/>
          <p:nvPr/>
        </p:nvSpPr>
        <p:spPr>
          <a:xfrm>
            <a:off x="1946875" y="4861050"/>
            <a:ext cx="67323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5"/>
                </a:solidFill>
                <a:latin typeface="Boogaloo"/>
                <a:ea typeface="Boogaloo"/>
                <a:cs typeface="Boogaloo"/>
                <a:sym typeface="Boogaloo"/>
              </a:rPr>
              <a:t>A) appropriate evidence and </a:t>
            </a:r>
            <a:endParaRPr sz="2400">
              <a:solidFill>
                <a:schemeClr val="accent5"/>
              </a:solidFill>
              <a:latin typeface="Boogaloo"/>
              <a:ea typeface="Boogaloo"/>
              <a:cs typeface="Boogaloo"/>
              <a:sym typeface="Boogaloo"/>
            </a:endParaRPr>
          </a:p>
          <a:p>
            <a:pPr marL="0" lvl="0" indent="0" algn="l" rtl="0">
              <a:spcBef>
                <a:spcPts val="0"/>
              </a:spcBef>
              <a:spcAft>
                <a:spcPts val="0"/>
              </a:spcAft>
              <a:buNone/>
            </a:pPr>
            <a:endParaRPr sz="2400">
              <a:solidFill>
                <a:schemeClr val="accent5"/>
              </a:solidFill>
              <a:latin typeface="Boogaloo"/>
              <a:ea typeface="Boogaloo"/>
              <a:cs typeface="Boogaloo"/>
              <a:sym typeface="Boogaloo"/>
            </a:endParaRPr>
          </a:p>
          <a:p>
            <a:pPr marL="0" lvl="0" indent="0" algn="l" rtl="0">
              <a:spcBef>
                <a:spcPts val="0"/>
              </a:spcBef>
              <a:spcAft>
                <a:spcPts val="0"/>
              </a:spcAft>
              <a:buClr>
                <a:schemeClr val="dk1"/>
              </a:buClr>
              <a:buSzPts val="1100"/>
              <a:buFont typeface="Arial"/>
              <a:buNone/>
            </a:pPr>
            <a:r>
              <a:rPr lang="en" sz="2400">
                <a:solidFill>
                  <a:schemeClr val="accent5"/>
                </a:solidFill>
                <a:latin typeface="Boogaloo"/>
                <a:ea typeface="Boogaloo"/>
                <a:cs typeface="Boogaloo"/>
                <a:sym typeface="Boogaloo"/>
              </a:rPr>
              <a:t>B) relevant scientific principles in your reasoning.</a:t>
            </a:r>
            <a:endParaRPr sz="2400">
              <a:solidFill>
                <a:schemeClr val="accent5"/>
              </a:solidFill>
              <a:latin typeface="Boogaloo"/>
              <a:ea typeface="Boogaloo"/>
              <a:cs typeface="Boogaloo"/>
              <a:sym typeface="Boogaloo"/>
            </a:endParaRPr>
          </a:p>
          <a:p>
            <a:pPr marL="0" lvl="0" indent="0" algn="l" rtl="0">
              <a:spcBef>
                <a:spcPts val="0"/>
              </a:spcBef>
              <a:spcAft>
                <a:spcPts val="0"/>
              </a:spcAft>
              <a:buNone/>
            </a:pPr>
            <a:endParaRPr>
              <a:latin typeface="Boogaloo"/>
              <a:ea typeface="Boogaloo"/>
              <a:cs typeface="Boogaloo"/>
              <a:sym typeface="Boog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p:nvPr/>
        </p:nvSpPr>
        <p:spPr>
          <a:xfrm>
            <a:off x="598600" y="3805675"/>
            <a:ext cx="8088300" cy="24657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txBox="1">
            <a:spLocks noGrp="1"/>
          </p:cNvSpPr>
          <p:nvPr>
            <p:ph type="body" idx="1"/>
          </p:nvPr>
        </p:nvSpPr>
        <p:spPr>
          <a:xfrm>
            <a:off x="534500" y="1367775"/>
            <a:ext cx="5113500" cy="18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figured out that the gas in the bubbles comes from what is already there.</a:t>
            </a:r>
            <a:endParaRPr/>
          </a:p>
          <a:p>
            <a:pPr marL="0" lvl="0" indent="0" algn="l" rtl="0">
              <a:spcBef>
                <a:spcPts val="1600"/>
              </a:spcBef>
              <a:spcAft>
                <a:spcPts val="1600"/>
              </a:spcAft>
              <a:buNone/>
            </a:pPr>
            <a:endParaRPr sz="3000"/>
          </a:p>
        </p:txBody>
      </p:sp>
      <p:sp>
        <p:nvSpPr>
          <p:cNvPr id="275" name="Google Shape;275;p32"/>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next?</a:t>
            </a:r>
            <a:endParaRPr/>
          </a:p>
        </p:txBody>
      </p:sp>
      <p:sp>
        <p:nvSpPr>
          <p:cNvPr id="276" name="Google Shape;276;p32"/>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Slide U</a:t>
            </a:r>
            <a:endParaRPr/>
          </a:p>
        </p:txBody>
      </p:sp>
      <p:sp>
        <p:nvSpPr>
          <p:cNvPr id="277" name="Google Shape;277;p32"/>
          <p:cNvSpPr txBox="1">
            <a:spLocks noGrp="1"/>
          </p:cNvSpPr>
          <p:nvPr>
            <p:ph type="body" idx="1"/>
          </p:nvPr>
        </p:nvSpPr>
        <p:spPr>
          <a:xfrm>
            <a:off x="598600" y="4160675"/>
            <a:ext cx="8032500" cy="184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exactly do you think is in a bath bomb? </a:t>
            </a:r>
            <a:endParaRPr/>
          </a:p>
          <a:p>
            <a:pPr marL="0" lvl="0" indent="0" algn="ctr" rtl="0">
              <a:spcBef>
                <a:spcPts val="1600"/>
              </a:spcBef>
              <a:spcAft>
                <a:spcPts val="0"/>
              </a:spcAft>
              <a:buNone/>
            </a:pPr>
            <a:r>
              <a:rPr lang="en"/>
              <a:t>How can we find out?</a:t>
            </a:r>
            <a:endParaRPr/>
          </a:p>
          <a:p>
            <a:pPr marL="0" lvl="0" indent="0" algn="ctr" rtl="0">
              <a:spcBef>
                <a:spcPts val="1600"/>
              </a:spcBef>
              <a:spcAft>
                <a:spcPts val="1600"/>
              </a:spcAft>
              <a:buNone/>
            </a:pPr>
            <a:endParaRPr/>
          </a:p>
        </p:txBody>
      </p:sp>
      <p:pic>
        <p:nvPicPr>
          <p:cNvPr id="278" name="Google Shape;278;p32"/>
          <p:cNvPicPr preferRelativeResize="0"/>
          <p:nvPr/>
        </p:nvPicPr>
        <p:blipFill rotWithShape="1">
          <a:blip r:embed="rId3">
            <a:alphaModFix/>
          </a:blip>
          <a:srcRect l="16443" t="10650"/>
          <a:stretch/>
        </p:blipFill>
        <p:spPr>
          <a:xfrm>
            <a:off x="6020625" y="1309800"/>
            <a:ext cx="2242448" cy="216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2"/>
          <p:cNvSpPr txBox="1">
            <a:spLocks noGrp="1"/>
          </p:cNvSpPr>
          <p:nvPr>
            <p:ph type="body" idx="1"/>
          </p:nvPr>
        </p:nvSpPr>
        <p:spPr>
          <a:xfrm>
            <a:off x="457200" y="1536625"/>
            <a:ext cx="8229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questions did we have about the gas bubbles?</a:t>
            </a:r>
            <a:endParaRPr/>
          </a:p>
        </p:txBody>
      </p:sp>
      <p:sp>
        <p:nvSpPr>
          <p:cNvPr id="54" name="Google Shape;54;p12"/>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Driving Question Board (DQB)</a:t>
            </a:r>
            <a:endParaRPr dirty="0"/>
          </a:p>
        </p:txBody>
      </p:sp>
      <p:sp>
        <p:nvSpPr>
          <p:cNvPr id="55" name="Google Shape;55;p12"/>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B</a:t>
            </a:r>
            <a:endParaRPr dirty="0"/>
          </a:p>
        </p:txBody>
      </p:sp>
      <p:sp>
        <p:nvSpPr>
          <p:cNvPr id="56" name="Google Shape;56;p12"/>
          <p:cNvSpPr/>
          <p:nvPr/>
        </p:nvSpPr>
        <p:spPr>
          <a:xfrm>
            <a:off x="382250" y="2657000"/>
            <a:ext cx="8229600" cy="37509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2"/>
          <p:cNvSpPr txBox="1"/>
          <p:nvPr/>
        </p:nvSpPr>
        <p:spPr>
          <a:xfrm>
            <a:off x="2612387" y="2741425"/>
            <a:ext cx="5606400" cy="3350400"/>
          </a:xfrm>
          <a:prstGeom prst="rect">
            <a:avLst/>
          </a:prstGeom>
          <a:noFill/>
          <a:ln>
            <a:noFill/>
          </a:ln>
        </p:spPr>
        <p:txBody>
          <a:bodyPr spcFirstLastPara="1" wrap="square" lIns="0" tIns="0" rIns="0" bIns="0" anchor="t" anchorCtr="0">
            <a:noAutofit/>
          </a:bodyPr>
          <a:lstStyle/>
          <a:p>
            <a:pPr marL="533400" indent="-457200">
              <a:spcBef>
                <a:spcPts val="1000"/>
              </a:spcBef>
              <a:buClr>
                <a:srgbClr val="256C8D"/>
              </a:buClr>
              <a:buSzPts val="2400"/>
              <a:buFont typeface="+mj-lt"/>
              <a:buAutoNum type="arabicPeriod"/>
            </a:pPr>
            <a:r>
              <a:rPr lang="en" sz="2400" dirty="0">
                <a:solidFill>
                  <a:srgbClr val="256C8D"/>
                </a:solidFill>
                <a:latin typeface="Cabin Condensed"/>
                <a:ea typeface="Cabin Condensed"/>
                <a:cs typeface="Cabin Condensed"/>
                <a:sym typeface="Cabin Condensed"/>
              </a:rPr>
              <a:t>Is the gas already part of the bath bomb? (Did the bath bomb dissolve/melt/erode to release the gas?)</a:t>
            </a:r>
          </a:p>
          <a:p>
            <a:pPr marL="533400" indent="-457200">
              <a:spcBef>
                <a:spcPts val="1000"/>
              </a:spcBef>
              <a:buClr>
                <a:srgbClr val="256C8D"/>
              </a:buClr>
              <a:buSzPts val="2400"/>
              <a:buFont typeface="+mj-lt"/>
              <a:buAutoNum type="arabicPeriod"/>
            </a:pPr>
            <a:r>
              <a:rPr lang="en-US" sz="2400" dirty="0">
                <a:solidFill>
                  <a:srgbClr val="256C8D"/>
                </a:solidFill>
                <a:latin typeface="Cabin Condensed"/>
              </a:rPr>
              <a:t>Is the gas something new created from a reaction? If so…</a:t>
            </a:r>
          </a:p>
          <a:p>
            <a:pPr marL="533400" indent="-457200">
              <a:spcBef>
                <a:spcPts val="1000"/>
              </a:spcBef>
              <a:buClr>
                <a:srgbClr val="256C8D"/>
              </a:buClr>
              <a:buSzPts val="2400"/>
              <a:buFont typeface="+mj-lt"/>
              <a:buAutoNum type="arabicPeriod"/>
            </a:pPr>
            <a:r>
              <a:rPr lang="en-US" sz="2400" dirty="0">
                <a:solidFill>
                  <a:srgbClr val="256C8D"/>
                </a:solidFill>
                <a:latin typeface="Cabin Condensed"/>
              </a:rPr>
              <a:t>Does the matter that makes up the gas come from something new or something we started with? </a:t>
            </a:r>
          </a:p>
          <a:p>
            <a:pPr marL="0" lvl="0" indent="0" algn="l" rtl="0">
              <a:spcBef>
                <a:spcPts val="0"/>
              </a:spcBef>
              <a:spcAft>
                <a:spcPts val="0"/>
              </a:spcAft>
              <a:buNone/>
            </a:pPr>
            <a:endParaRPr sz="2400" dirty="0">
              <a:solidFill>
                <a:srgbClr val="87A96B"/>
              </a:solidFill>
              <a:latin typeface="Cabin Condensed"/>
              <a:ea typeface="Cabin Condensed"/>
              <a:cs typeface="Cabin Condensed"/>
              <a:sym typeface="Cabin Condensed"/>
            </a:endParaRPr>
          </a:p>
        </p:txBody>
      </p:sp>
      <p:pic>
        <p:nvPicPr>
          <p:cNvPr id="58" name="Google Shape;58;p12"/>
          <p:cNvPicPr preferRelativeResize="0"/>
          <p:nvPr/>
        </p:nvPicPr>
        <p:blipFill rotWithShape="1">
          <a:blip r:embed="rId3">
            <a:alphaModFix/>
          </a:blip>
          <a:srcRect l="3034" r="3034"/>
          <a:stretch/>
        </p:blipFill>
        <p:spPr>
          <a:xfrm>
            <a:off x="523875" y="3276600"/>
            <a:ext cx="1695450" cy="1828800"/>
          </a:xfrm>
          <a:prstGeom prst="rect">
            <a:avLst/>
          </a:prstGeom>
          <a:noFill/>
          <a:ln>
            <a:noFill/>
          </a:ln>
        </p:spPr>
      </p:pic>
    </p:spTree>
    <p:extLst>
      <p:ext uri="{BB962C8B-B14F-4D97-AF65-F5344CB8AC3E}">
        <p14:creationId xmlns:p14="http://schemas.microsoft.com/office/powerpoint/2010/main" val="421704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Closely at a Bath Bomb--Our Plan</a:t>
            </a:r>
            <a:endParaRPr/>
          </a:p>
        </p:txBody>
      </p:sp>
      <p:sp>
        <p:nvSpPr>
          <p:cNvPr id="202" name="Google Shape;202;p25"/>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C	</a:t>
            </a:r>
            <a:endParaRPr dirty="0"/>
          </a:p>
        </p:txBody>
      </p:sp>
      <p:sp>
        <p:nvSpPr>
          <p:cNvPr id="203" name="Google Shape;203;p25"/>
          <p:cNvSpPr/>
          <p:nvPr/>
        </p:nvSpPr>
        <p:spPr>
          <a:xfrm>
            <a:off x="412383" y="1434014"/>
            <a:ext cx="8229600" cy="51471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p:nvPr/>
        </p:nvSpPr>
        <p:spPr>
          <a:xfrm>
            <a:off x="814050" y="1583850"/>
            <a:ext cx="3853500" cy="2544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256C8D"/>
                </a:solidFill>
                <a:latin typeface="Boogaloo"/>
                <a:ea typeface="Boogaloo"/>
                <a:cs typeface="Boogaloo"/>
                <a:sym typeface="Boogaloo"/>
              </a:rPr>
              <a:t>Whole Group Discussion</a:t>
            </a:r>
            <a:endParaRPr sz="3200" dirty="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dirty="0">
                <a:latin typeface="Cabin Condensed"/>
                <a:ea typeface="Cabin Condensed"/>
                <a:cs typeface="Cabin Condensed"/>
                <a:sym typeface="Cabin Condensed"/>
              </a:rPr>
              <a:t>Before we investigate, we need </a:t>
            </a:r>
            <a:br>
              <a:rPr lang="en" sz="2400" dirty="0">
                <a:latin typeface="Cabin Condensed"/>
                <a:ea typeface="Cabin Condensed"/>
                <a:cs typeface="Cabin Condensed"/>
                <a:sym typeface="Cabin Condensed"/>
              </a:rPr>
            </a:br>
            <a:r>
              <a:rPr lang="en" sz="2400" dirty="0">
                <a:latin typeface="Cabin Condensed"/>
                <a:ea typeface="Cabin Condensed"/>
                <a:cs typeface="Cabin Condensed"/>
                <a:sym typeface="Cabin Condensed"/>
              </a:rPr>
              <a:t>to consider a few questions to make sure we can make sense of our results.</a:t>
            </a:r>
            <a:endParaRPr sz="2400" dirty="0">
              <a:latin typeface="Cabin Condensed"/>
              <a:ea typeface="Cabin Condensed"/>
              <a:cs typeface="Cabin Condensed"/>
              <a:sym typeface="Cabin Condensed"/>
            </a:endParaRPr>
          </a:p>
          <a:p>
            <a:pPr marL="45720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pic>
        <p:nvPicPr>
          <p:cNvPr id="205" name="Google Shape;205;p25"/>
          <p:cNvPicPr preferRelativeResize="0"/>
          <p:nvPr/>
        </p:nvPicPr>
        <p:blipFill rotWithShape="1">
          <a:blip r:embed="rId3">
            <a:alphaModFix/>
          </a:blip>
          <a:srcRect l="3034" r="3034"/>
          <a:stretch/>
        </p:blipFill>
        <p:spPr>
          <a:xfrm>
            <a:off x="4468887" y="1583850"/>
            <a:ext cx="695225" cy="985897"/>
          </a:xfrm>
          <a:prstGeom prst="rect">
            <a:avLst/>
          </a:prstGeom>
          <a:noFill/>
          <a:ln>
            <a:noFill/>
          </a:ln>
        </p:spPr>
      </p:pic>
      <p:sp>
        <p:nvSpPr>
          <p:cNvPr id="206" name="Google Shape;206;p25"/>
          <p:cNvSpPr txBox="1"/>
          <p:nvPr/>
        </p:nvSpPr>
        <p:spPr>
          <a:xfrm>
            <a:off x="665100" y="3861788"/>
            <a:ext cx="7813800" cy="2398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256C8D"/>
              </a:buClr>
              <a:buSzPts val="1800"/>
              <a:buFont typeface="Cabin Condensed"/>
              <a:buChar char="●"/>
            </a:pPr>
            <a:r>
              <a:rPr lang="en" sz="3000" i="1" dirty="0">
                <a:solidFill>
                  <a:srgbClr val="256C8D"/>
                </a:solidFill>
                <a:latin typeface="Cabin Condensed"/>
                <a:ea typeface="Cabin Condensed"/>
                <a:cs typeface="Cabin Condensed"/>
                <a:sym typeface="Cabin Condensed"/>
              </a:rPr>
              <a:t>What do we need to measure? How /when should we measure it?</a:t>
            </a:r>
            <a:endParaRPr sz="3000" i="1" dirty="0">
              <a:solidFill>
                <a:srgbClr val="256C8D"/>
              </a:solidFill>
              <a:latin typeface="Cabin Condensed"/>
              <a:ea typeface="Cabin Condensed"/>
              <a:cs typeface="Cabin Condensed"/>
              <a:sym typeface="Cabin Condensed"/>
            </a:endParaRPr>
          </a:p>
          <a:p>
            <a:pPr marL="457200" lvl="0" indent="-342900" algn="l" rtl="0">
              <a:spcBef>
                <a:spcPts val="1000"/>
              </a:spcBef>
              <a:spcAft>
                <a:spcPts val="0"/>
              </a:spcAft>
              <a:buClr>
                <a:srgbClr val="256C8D"/>
              </a:buClr>
              <a:buSzPts val="1800"/>
              <a:buFont typeface="Cabin Condensed"/>
              <a:buChar char="●"/>
            </a:pPr>
            <a:r>
              <a:rPr lang="en" sz="3000" i="1" dirty="0">
                <a:solidFill>
                  <a:srgbClr val="256C8D"/>
                </a:solidFill>
                <a:latin typeface="Cabin Condensed"/>
                <a:ea typeface="Cabin Condensed"/>
                <a:cs typeface="Cabin Condensed"/>
                <a:sym typeface="Cabin Condensed"/>
              </a:rPr>
              <a:t>What evidence do we need to look for and record?</a:t>
            </a:r>
            <a:endParaRPr sz="3000" i="1" dirty="0">
              <a:solidFill>
                <a:srgbClr val="256C8D"/>
              </a:solidFill>
              <a:latin typeface="Cabin Condensed"/>
              <a:ea typeface="Cabin Condensed"/>
              <a:cs typeface="Cabin Condensed"/>
              <a:sym typeface="Cabin Condensed"/>
            </a:endParaRPr>
          </a:p>
          <a:p>
            <a:pPr marL="457200" lvl="0" indent="-342900" algn="l" rtl="0">
              <a:spcBef>
                <a:spcPts val="1000"/>
              </a:spcBef>
              <a:spcAft>
                <a:spcPts val="1000"/>
              </a:spcAft>
              <a:buClr>
                <a:srgbClr val="256C8D"/>
              </a:buClr>
              <a:buSzPts val="1800"/>
              <a:buFont typeface="Cabin Condensed"/>
              <a:buChar char="●"/>
            </a:pPr>
            <a:r>
              <a:rPr lang="en" sz="3000" i="1" dirty="0">
                <a:solidFill>
                  <a:srgbClr val="256C8D"/>
                </a:solidFill>
                <a:latin typeface="Cabin Condensed"/>
                <a:ea typeface="Cabin Condensed"/>
                <a:cs typeface="Cabin Condensed"/>
                <a:sym typeface="Cabin Condensed"/>
              </a:rPr>
              <a:t>How will we know if the gas comes from inside the bath bomb?</a:t>
            </a:r>
            <a:endParaRPr sz="3000" i="1" dirty="0">
              <a:solidFill>
                <a:srgbClr val="256C8D"/>
              </a:solidFill>
              <a:latin typeface="Cabin Condensed"/>
              <a:ea typeface="Cabin Condensed"/>
              <a:cs typeface="Cabin Condensed"/>
              <a:sym typeface="Cabin Condensed"/>
            </a:endParaRPr>
          </a:p>
        </p:txBody>
      </p:sp>
      <p:sp>
        <p:nvSpPr>
          <p:cNvPr id="207" name="Google Shape;207;p25"/>
          <p:cNvSpPr txBox="1"/>
          <p:nvPr/>
        </p:nvSpPr>
        <p:spPr>
          <a:xfrm rot="-304">
            <a:off x="5315125" y="1380004"/>
            <a:ext cx="3394800" cy="1675200"/>
          </a:xfrm>
          <a:prstGeom prst="rect">
            <a:avLst/>
          </a:prstGeom>
          <a:solidFill>
            <a:schemeClr val="lt1"/>
          </a:solidFill>
          <a:ln w="28575"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Boogaloo"/>
                <a:ea typeface="Boogaloo"/>
                <a:cs typeface="Boogaloo"/>
                <a:sym typeface="Boogaloo"/>
              </a:rPr>
              <a:t>Our Question: </a:t>
            </a:r>
            <a:endParaRPr sz="3000">
              <a:latin typeface="Boogaloo"/>
              <a:ea typeface="Boogaloo"/>
              <a:cs typeface="Boogaloo"/>
              <a:sym typeface="Boogaloo"/>
            </a:endParaRPr>
          </a:p>
          <a:p>
            <a:pPr marL="0" lvl="0" indent="0" algn="l" rtl="0">
              <a:lnSpc>
                <a:spcPct val="115000"/>
              </a:lnSpc>
              <a:spcBef>
                <a:spcPts val="0"/>
              </a:spcBef>
              <a:spcAft>
                <a:spcPts val="0"/>
              </a:spcAft>
              <a:buClr>
                <a:schemeClr val="dk1"/>
              </a:buClr>
              <a:buSzPts val="1100"/>
              <a:buFont typeface="Arial"/>
              <a:buNone/>
            </a:pPr>
            <a:r>
              <a:rPr lang="en" sz="2600">
                <a:latin typeface="Boogaloo"/>
                <a:ea typeface="Boogaloo"/>
                <a:cs typeface="Boogaloo"/>
                <a:sym typeface="Boogaloo"/>
              </a:rPr>
              <a:t>Are the gas bubbles coming from inside the bath bomb?</a:t>
            </a:r>
            <a:endParaRPr sz="2600">
              <a:latin typeface="Boogaloo"/>
              <a:ea typeface="Boogaloo"/>
              <a:cs typeface="Boogaloo"/>
              <a:sym typeface="Boogaloo"/>
            </a:endParaRPr>
          </a:p>
        </p:txBody>
      </p:sp>
    </p:spTree>
    <p:extLst>
      <p:ext uri="{BB962C8B-B14F-4D97-AF65-F5344CB8AC3E}">
        <p14:creationId xmlns:p14="http://schemas.microsoft.com/office/powerpoint/2010/main" val="219533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Closely at a Bath Bomb--Our Plan</a:t>
            </a:r>
            <a:endParaRPr/>
          </a:p>
        </p:txBody>
      </p:sp>
      <p:sp>
        <p:nvSpPr>
          <p:cNvPr id="202" name="Google Shape;202;p25"/>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D	</a:t>
            </a:r>
            <a:endParaRPr dirty="0"/>
          </a:p>
        </p:txBody>
      </p:sp>
      <p:sp>
        <p:nvSpPr>
          <p:cNvPr id="203" name="Google Shape;203;p25"/>
          <p:cNvSpPr/>
          <p:nvPr/>
        </p:nvSpPr>
        <p:spPr>
          <a:xfrm>
            <a:off x="412383" y="1434014"/>
            <a:ext cx="8229600" cy="51471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p:nvPr/>
        </p:nvSpPr>
        <p:spPr>
          <a:xfrm>
            <a:off x="814050" y="1583850"/>
            <a:ext cx="3853500" cy="2544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200" dirty="0">
                <a:solidFill>
                  <a:srgbClr val="256C8D"/>
                </a:solidFill>
                <a:latin typeface="Boogaloo"/>
                <a:ea typeface="Boogaloo"/>
                <a:cs typeface="Boogaloo"/>
                <a:sym typeface="Boogaloo"/>
              </a:rPr>
              <a:t>Develop a Hypothesis</a:t>
            </a:r>
            <a:endParaRPr sz="3200" dirty="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dirty="0">
                <a:latin typeface="Cabin Condensed"/>
                <a:ea typeface="Cabin Condensed"/>
                <a:cs typeface="Cabin Condensed"/>
                <a:sym typeface="Cabin Condensed"/>
              </a:rPr>
              <a:t>Before we investigate, we need </a:t>
            </a:r>
            <a:br>
              <a:rPr lang="en" sz="2400" dirty="0">
                <a:latin typeface="Cabin Condensed"/>
                <a:ea typeface="Cabin Condensed"/>
                <a:cs typeface="Cabin Condensed"/>
                <a:sym typeface="Cabin Condensed"/>
              </a:rPr>
            </a:br>
            <a:r>
              <a:rPr lang="en" sz="2400" dirty="0">
                <a:latin typeface="Cabin Condensed"/>
                <a:ea typeface="Cabin Condensed"/>
                <a:cs typeface="Cabin Condensed"/>
                <a:sym typeface="Cabin Condensed"/>
              </a:rPr>
              <a:t>to attempt to answer our question and predict what we think will happen. Record your hypothesis in the space provided. </a:t>
            </a:r>
            <a:endParaRPr sz="2400" dirty="0">
              <a:latin typeface="Cabin Condensed"/>
              <a:ea typeface="Cabin Condensed"/>
              <a:cs typeface="Cabin Condensed"/>
              <a:sym typeface="Cabin Condensed"/>
            </a:endParaRPr>
          </a:p>
          <a:p>
            <a:pPr marL="45720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sp>
        <p:nvSpPr>
          <p:cNvPr id="206" name="Google Shape;206;p25"/>
          <p:cNvSpPr txBox="1"/>
          <p:nvPr/>
        </p:nvSpPr>
        <p:spPr>
          <a:xfrm>
            <a:off x="620283" y="4155532"/>
            <a:ext cx="7813800" cy="2398500"/>
          </a:xfrm>
          <a:prstGeom prst="rect">
            <a:avLst/>
          </a:prstGeom>
          <a:noFill/>
          <a:ln>
            <a:noFill/>
          </a:ln>
        </p:spPr>
        <p:txBody>
          <a:bodyPr spcFirstLastPara="1" wrap="square" lIns="0" tIns="0" rIns="0" bIns="0" anchor="t" anchorCtr="0">
            <a:noAutofit/>
          </a:bodyPr>
          <a:lstStyle/>
          <a:p>
            <a:pPr marL="114300" lvl="0" algn="l" rtl="0">
              <a:spcBef>
                <a:spcPts val="0"/>
              </a:spcBef>
              <a:spcAft>
                <a:spcPts val="0"/>
              </a:spcAft>
              <a:buClr>
                <a:srgbClr val="256C8D"/>
              </a:buClr>
              <a:buSzPts val="1800"/>
            </a:pPr>
            <a:r>
              <a:rPr lang="en-US" sz="3000" i="1" dirty="0">
                <a:solidFill>
                  <a:srgbClr val="256C8D"/>
                </a:solidFill>
                <a:latin typeface="Cabin Condensed"/>
                <a:ea typeface="Cabin Condensed"/>
                <a:cs typeface="Cabin Condensed"/>
                <a:sym typeface="Cabin Condensed"/>
              </a:rPr>
              <a:t>Remember…A hypothesis must:</a:t>
            </a:r>
          </a:p>
          <a:p>
            <a:pPr marL="457200" lvl="5" indent="-342900">
              <a:buClr>
                <a:srgbClr val="256C8D"/>
              </a:buClr>
              <a:buSzPts val="1800"/>
              <a:buFont typeface="Cabin Condensed"/>
              <a:buChar char="●"/>
            </a:pPr>
            <a:r>
              <a:rPr lang="en-US" sz="3000" i="1" dirty="0">
                <a:solidFill>
                  <a:srgbClr val="256C8D"/>
                </a:solidFill>
                <a:latin typeface="Cabin Condensed"/>
                <a:ea typeface="Cabin Condensed"/>
                <a:cs typeface="Cabin Condensed"/>
                <a:sym typeface="Cabin Condensed"/>
              </a:rPr>
              <a:t>Attempt to answer the question</a:t>
            </a:r>
          </a:p>
          <a:p>
            <a:pPr marL="457200" lvl="5" indent="-342900">
              <a:buClr>
                <a:srgbClr val="256C8D"/>
              </a:buClr>
              <a:buSzPts val="1800"/>
              <a:buFont typeface="Cabin Condensed"/>
              <a:buChar char="●"/>
            </a:pPr>
            <a:r>
              <a:rPr lang="en-US" sz="3000" i="1" dirty="0">
                <a:solidFill>
                  <a:srgbClr val="256C8D"/>
                </a:solidFill>
                <a:latin typeface="Cabin Condensed"/>
                <a:ea typeface="Cabin Condensed"/>
                <a:cs typeface="Cabin Condensed"/>
                <a:sym typeface="Cabin Condensed"/>
              </a:rPr>
              <a:t>Have an “If…then…” format</a:t>
            </a:r>
          </a:p>
          <a:p>
            <a:pPr marL="457200" lvl="5" indent="-342900">
              <a:buClr>
                <a:srgbClr val="256C8D"/>
              </a:buClr>
              <a:buSzPts val="1800"/>
              <a:buFont typeface="Cabin Condensed"/>
              <a:buChar char="●"/>
            </a:pPr>
            <a:r>
              <a:rPr lang="en-US" sz="3000" i="1" dirty="0">
                <a:solidFill>
                  <a:srgbClr val="256C8D"/>
                </a:solidFill>
                <a:latin typeface="Cabin Condensed"/>
                <a:ea typeface="Cabin Condensed"/>
                <a:cs typeface="Cabin Condensed"/>
                <a:sym typeface="Cabin Condensed"/>
              </a:rPr>
              <a:t>Be testable</a:t>
            </a:r>
          </a:p>
        </p:txBody>
      </p:sp>
      <p:sp>
        <p:nvSpPr>
          <p:cNvPr id="207" name="Google Shape;207;p25"/>
          <p:cNvSpPr txBox="1"/>
          <p:nvPr/>
        </p:nvSpPr>
        <p:spPr>
          <a:xfrm rot="-304">
            <a:off x="5315125" y="1380004"/>
            <a:ext cx="3394800" cy="1675200"/>
          </a:xfrm>
          <a:prstGeom prst="rect">
            <a:avLst/>
          </a:prstGeom>
          <a:solidFill>
            <a:schemeClr val="lt1"/>
          </a:solidFill>
          <a:ln w="28575"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Boogaloo"/>
                <a:ea typeface="Boogaloo"/>
                <a:cs typeface="Boogaloo"/>
                <a:sym typeface="Boogaloo"/>
              </a:rPr>
              <a:t>Our Question: </a:t>
            </a:r>
            <a:endParaRPr sz="3000" dirty="0">
              <a:latin typeface="Boogaloo"/>
              <a:ea typeface="Boogaloo"/>
              <a:cs typeface="Boogaloo"/>
              <a:sym typeface="Boogaloo"/>
            </a:endParaRPr>
          </a:p>
          <a:p>
            <a:pPr marL="0" lvl="0" indent="0" algn="l" rtl="0">
              <a:lnSpc>
                <a:spcPct val="115000"/>
              </a:lnSpc>
              <a:spcBef>
                <a:spcPts val="0"/>
              </a:spcBef>
              <a:spcAft>
                <a:spcPts val="0"/>
              </a:spcAft>
              <a:buClr>
                <a:schemeClr val="dk1"/>
              </a:buClr>
              <a:buSzPts val="1100"/>
              <a:buFont typeface="Arial"/>
              <a:buNone/>
            </a:pPr>
            <a:r>
              <a:rPr lang="en" sz="2600" dirty="0">
                <a:latin typeface="Boogaloo"/>
                <a:ea typeface="Boogaloo"/>
                <a:cs typeface="Boogaloo"/>
                <a:sym typeface="Boogaloo"/>
              </a:rPr>
              <a:t>Are the gas bubbles coming from inside the bath bomb?</a:t>
            </a:r>
            <a:endParaRPr sz="2600" dirty="0">
              <a:latin typeface="Boogaloo"/>
              <a:ea typeface="Boogaloo"/>
              <a:cs typeface="Boogaloo"/>
              <a:sym typeface="Boogaloo"/>
            </a:endParaRPr>
          </a:p>
        </p:txBody>
      </p:sp>
      <p:pic>
        <p:nvPicPr>
          <p:cNvPr id="9" name="Google Shape;69;p13">
            <a:extLst>
              <a:ext uri="{FF2B5EF4-FFF2-40B4-BE49-F238E27FC236}">
                <a16:creationId xmlns:a16="http://schemas.microsoft.com/office/drawing/2014/main" id="{CE381680-304F-9542-B0B2-C3A308631160}"/>
              </a:ext>
            </a:extLst>
          </p:cNvPr>
          <p:cNvPicPr preferRelativeResize="0"/>
          <p:nvPr/>
        </p:nvPicPr>
        <p:blipFill rotWithShape="1">
          <a:blip r:embed="rId3">
            <a:alphaModFix/>
          </a:blip>
          <a:srcRect t="99" b="109"/>
          <a:stretch/>
        </p:blipFill>
        <p:spPr>
          <a:xfrm>
            <a:off x="6222172" y="3868882"/>
            <a:ext cx="1343025" cy="1485900"/>
          </a:xfrm>
          <a:prstGeom prst="rect">
            <a:avLst/>
          </a:prstGeom>
          <a:noFill/>
          <a:ln>
            <a:noFill/>
          </a:ln>
        </p:spPr>
      </p:pic>
    </p:spTree>
    <p:extLst>
      <p:ext uri="{BB962C8B-B14F-4D97-AF65-F5344CB8AC3E}">
        <p14:creationId xmlns:p14="http://schemas.microsoft.com/office/powerpoint/2010/main" val="297008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p:nvPr/>
        </p:nvSpPr>
        <p:spPr>
          <a:xfrm>
            <a:off x="500050" y="1586250"/>
            <a:ext cx="8088300" cy="2230800"/>
          </a:xfrm>
          <a:prstGeom prst="rect">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inside a bath bomb?</a:t>
            </a:r>
            <a:endParaRPr/>
          </a:p>
        </p:txBody>
      </p:sp>
      <p:sp>
        <p:nvSpPr>
          <p:cNvPr id="192" name="Google Shape;192;p24"/>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E</a:t>
            </a:r>
            <a:endParaRPr dirty="0"/>
          </a:p>
        </p:txBody>
      </p:sp>
      <p:sp>
        <p:nvSpPr>
          <p:cNvPr id="193" name="Google Shape;193;p24"/>
          <p:cNvSpPr/>
          <p:nvPr/>
        </p:nvSpPr>
        <p:spPr>
          <a:xfrm>
            <a:off x="527850" y="4166600"/>
            <a:ext cx="8088300" cy="24657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txBox="1">
            <a:spLocks noGrp="1"/>
          </p:cNvSpPr>
          <p:nvPr>
            <p:ph type="body" idx="1"/>
          </p:nvPr>
        </p:nvSpPr>
        <p:spPr>
          <a:xfrm>
            <a:off x="598600" y="4819125"/>
            <a:ext cx="8032500" cy="118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What do you notice?</a:t>
            </a:r>
            <a:endParaRPr sz="4800"/>
          </a:p>
          <a:p>
            <a:pPr marL="0" lvl="0" indent="0" algn="ctr" rtl="0">
              <a:spcBef>
                <a:spcPts val="1600"/>
              </a:spcBef>
              <a:spcAft>
                <a:spcPts val="1600"/>
              </a:spcAft>
              <a:buNone/>
            </a:pPr>
            <a:endParaRPr/>
          </a:p>
        </p:txBody>
      </p:sp>
      <p:pic>
        <p:nvPicPr>
          <p:cNvPr id="195" name="Google Shape;195;p24"/>
          <p:cNvPicPr preferRelativeResize="0"/>
          <p:nvPr/>
        </p:nvPicPr>
        <p:blipFill>
          <a:blip r:embed="rId3">
            <a:alphaModFix/>
          </a:blip>
          <a:stretch>
            <a:fillRect/>
          </a:stretch>
        </p:blipFill>
        <p:spPr>
          <a:xfrm>
            <a:off x="629903" y="1752600"/>
            <a:ext cx="1579897" cy="1898075"/>
          </a:xfrm>
          <a:prstGeom prst="rect">
            <a:avLst/>
          </a:prstGeom>
          <a:noFill/>
          <a:ln>
            <a:noFill/>
          </a:ln>
        </p:spPr>
      </p:pic>
      <p:sp>
        <p:nvSpPr>
          <p:cNvPr id="196" name="Google Shape;196;p24"/>
          <p:cNvSpPr txBox="1"/>
          <p:nvPr/>
        </p:nvSpPr>
        <p:spPr>
          <a:xfrm>
            <a:off x="2431150" y="1676350"/>
            <a:ext cx="6157200" cy="1766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Boogaloo"/>
              <a:buChar char="●"/>
            </a:pPr>
            <a:r>
              <a:rPr lang="en" sz="2400" dirty="0">
                <a:latin typeface="Boogaloo"/>
                <a:ea typeface="Boogaloo"/>
                <a:cs typeface="Boogaloo"/>
                <a:sym typeface="Boogaloo"/>
              </a:rPr>
              <a:t>Work with a partner. </a:t>
            </a:r>
            <a:endParaRPr sz="2400" dirty="0">
              <a:latin typeface="Boogaloo"/>
              <a:ea typeface="Boogaloo"/>
              <a:cs typeface="Boogaloo"/>
              <a:sym typeface="Boogaloo"/>
            </a:endParaRPr>
          </a:p>
          <a:p>
            <a:pPr marL="457200" lvl="0" indent="-381000" algn="l" rtl="0">
              <a:spcBef>
                <a:spcPts val="0"/>
              </a:spcBef>
              <a:spcAft>
                <a:spcPts val="0"/>
              </a:spcAft>
              <a:buSzPts val="2400"/>
              <a:buFont typeface="Boogaloo"/>
              <a:buChar char="●"/>
            </a:pPr>
            <a:r>
              <a:rPr lang="en" sz="2400" dirty="0">
                <a:latin typeface="Boogaloo"/>
                <a:ea typeface="Boogaloo"/>
                <a:cs typeface="Boogaloo"/>
                <a:sym typeface="Boogaloo"/>
              </a:rPr>
              <a:t>Look closely inside the bath bombs using the hand lens.</a:t>
            </a:r>
            <a:endParaRPr sz="2400" dirty="0">
              <a:latin typeface="Boogaloo"/>
              <a:ea typeface="Boogaloo"/>
              <a:cs typeface="Boogaloo"/>
              <a:sym typeface="Boogaloo"/>
            </a:endParaRPr>
          </a:p>
          <a:p>
            <a:pPr marL="457200" lvl="0" indent="-381000" algn="l" rtl="0">
              <a:spcBef>
                <a:spcPts val="0"/>
              </a:spcBef>
              <a:spcAft>
                <a:spcPts val="0"/>
              </a:spcAft>
              <a:buSzPts val="2400"/>
              <a:buFont typeface="Boogaloo"/>
              <a:buChar char="●"/>
            </a:pPr>
            <a:r>
              <a:rPr lang="en" sz="2400" dirty="0">
                <a:latin typeface="Boogaloo"/>
                <a:ea typeface="Boogaloo"/>
                <a:cs typeface="Boogaloo"/>
                <a:sym typeface="Boogaloo"/>
              </a:rPr>
              <a:t>Talk about what you see.</a:t>
            </a:r>
          </a:p>
          <a:p>
            <a:pPr marL="457200" lvl="0" indent="-381000" algn="l" rtl="0">
              <a:spcBef>
                <a:spcPts val="0"/>
              </a:spcBef>
              <a:spcAft>
                <a:spcPts val="0"/>
              </a:spcAft>
              <a:buSzPts val="2400"/>
              <a:buFont typeface="Boogaloo"/>
              <a:buChar char="●"/>
            </a:pPr>
            <a:r>
              <a:rPr lang="en" sz="2400" dirty="0">
                <a:latin typeface="Boogaloo"/>
                <a:ea typeface="Boogaloo"/>
                <a:cs typeface="Boogaloo"/>
                <a:sym typeface="Boogaloo"/>
              </a:rPr>
              <a:t>Record your observations in the provided data table</a:t>
            </a:r>
            <a:endParaRPr sz="2400" dirty="0">
              <a:latin typeface="Boogaloo"/>
              <a:ea typeface="Boogaloo"/>
              <a:cs typeface="Boogaloo"/>
              <a:sym typeface="Boogaloo"/>
            </a:endParaRPr>
          </a:p>
        </p:txBody>
      </p:sp>
      <p:pic>
        <p:nvPicPr>
          <p:cNvPr id="9" name="Google Shape;69;p13">
            <a:extLst>
              <a:ext uri="{FF2B5EF4-FFF2-40B4-BE49-F238E27FC236}">
                <a16:creationId xmlns:a16="http://schemas.microsoft.com/office/drawing/2014/main" id="{AF434966-BC26-4A46-A9D1-4BC29B29C689}"/>
              </a:ext>
            </a:extLst>
          </p:cNvPr>
          <p:cNvPicPr preferRelativeResize="0"/>
          <p:nvPr/>
        </p:nvPicPr>
        <p:blipFill rotWithShape="1">
          <a:blip r:embed="rId4">
            <a:alphaModFix/>
          </a:blip>
          <a:srcRect t="99" b="109"/>
          <a:stretch/>
        </p:blipFill>
        <p:spPr>
          <a:xfrm>
            <a:off x="866775" y="4374225"/>
            <a:ext cx="1343025" cy="1485900"/>
          </a:xfrm>
          <a:prstGeom prst="rect">
            <a:avLst/>
          </a:prstGeom>
          <a:noFill/>
          <a:ln>
            <a:noFill/>
          </a:ln>
        </p:spPr>
      </p:pic>
    </p:spTree>
    <p:extLst>
      <p:ext uri="{BB962C8B-B14F-4D97-AF65-F5344CB8AC3E}">
        <p14:creationId xmlns:p14="http://schemas.microsoft.com/office/powerpoint/2010/main" val="154534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body" idx="1"/>
          </p:nvPr>
        </p:nvSpPr>
        <p:spPr>
          <a:xfrm>
            <a:off x="457200" y="1525600"/>
            <a:ext cx="52128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things to notice:</a:t>
            </a:r>
            <a:endParaRPr/>
          </a:p>
          <a:p>
            <a:pPr marL="457200" lvl="0" indent="-419100" algn="l" rtl="0">
              <a:lnSpc>
                <a:spcPct val="100000"/>
              </a:lnSpc>
              <a:spcBef>
                <a:spcPts val="1600"/>
              </a:spcBef>
              <a:spcAft>
                <a:spcPts val="0"/>
              </a:spcAft>
              <a:buSzPts val="3000"/>
              <a:buChar char="●"/>
            </a:pPr>
            <a:r>
              <a:rPr lang="en" sz="3000"/>
              <a:t>What happens to the bag when the bath bomb is crushed?</a:t>
            </a:r>
            <a:endParaRPr sz="3000"/>
          </a:p>
          <a:p>
            <a:pPr marL="457200" lvl="0" indent="-419100" algn="l" rtl="0">
              <a:lnSpc>
                <a:spcPct val="100000"/>
              </a:lnSpc>
              <a:spcBef>
                <a:spcPts val="100"/>
              </a:spcBef>
              <a:spcAft>
                <a:spcPts val="0"/>
              </a:spcAft>
              <a:buSzPts val="3000"/>
              <a:buChar char="●"/>
            </a:pPr>
            <a:r>
              <a:rPr lang="en" sz="3000"/>
              <a:t>What happens to the mass after the bath bomb is crushed?</a:t>
            </a:r>
            <a:endParaRPr sz="3000"/>
          </a:p>
          <a:p>
            <a:pPr marL="457200" lvl="0" indent="-419100" algn="l" rtl="0">
              <a:lnSpc>
                <a:spcPct val="100000"/>
              </a:lnSpc>
              <a:spcBef>
                <a:spcPts val="100"/>
              </a:spcBef>
              <a:spcAft>
                <a:spcPts val="100"/>
              </a:spcAft>
              <a:buSzPts val="3000"/>
              <a:buChar char="●"/>
            </a:pPr>
            <a:r>
              <a:rPr lang="en" sz="3000"/>
              <a:t>What happens to the mass when you open the bag?</a:t>
            </a:r>
            <a:endParaRPr sz="3000"/>
          </a:p>
        </p:txBody>
      </p:sp>
      <p:sp>
        <p:nvSpPr>
          <p:cNvPr id="213" name="Google Shape;213;p26"/>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a Crushed Bath Bomb</a:t>
            </a:r>
            <a:endParaRPr/>
          </a:p>
        </p:txBody>
      </p:sp>
      <p:sp>
        <p:nvSpPr>
          <p:cNvPr id="214" name="Google Shape;214;p26"/>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F</a:t>
            </a:r>
            <a:endParaRPr dirty="0"/>
          </a:p>
        </p:txBody>
      </p:sp>
      <p:pic>
        <p:nvPicPr>
          <p:cNvPr id="215" name="Google Shape;215;p26"/>
          <p:cNvPicPr preferRelativeResize="0"/>
          <p:nvPr/>
        </p:nvPicPr>
        <p:blipFill>
          <a:blip r:embed="rId3">
            <a:alphaModFix/>
          </a:blip>
          <a:stretch>
            <a:fillRect/>
          </a:stretch>
        </p:blipFill>
        <p:spPr>
          <a:xfrm>
            <a:off x="5847375" y="2191600"/>
            <a:ext cx="2916899" cy="3889198"/>
          </a:xfrm>
          <a:prstGeom prst="rect">
            <a:avLst/>
          </a:prstGeom>
          <a:noFill/>
          <a:ln>
            <a:noFill/>
          </a:ln>
        </p:spPr>
      </p:pic>
    </p:spTree>
    <p:extLst>
      <p:ext uri="{BB962C8B-B14F-4D97-AF65-F5344CB8AC3E}">
        <p14:creationId xmlns:p14="http://schemas.microsoft.com/office/powerpoint/2010/main" val="81835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p:nvPr/>
        </p:nvSpPr>
        <p:spPr>
          <a:xfrm>
            <a:off x="527850" y="1500575"/>
            <a:ext cx="8088300" cy="4725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a:spLocks noGrp="1"/>
          </p:cNvSpPr>
          <p:nvPr>
            <p:ph type="body" idx="1"/>
          </p:nvPr>
        </p:nvSpPr>
        <p:spPr>
          <a:xfrm>
            <a:off x="838200" y="3858400"/>
            <a:ext cx="7584300" cy="685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
              <a:t>What did we notice when we crushed the bath bomb?</a:t>
            </a:r>
            <a:endParaRPr/>
          </a:p>
          <a:p>
            <a:pPr marL="457200" lvl="0" indent="-457200" algn="l" rtl="0">
              <a:spcBef>
                <a:spcPts val="0"/>
              </a:spcBef>
              <a:spcAft>
                <a:spcPts val="0"/>
              </a:spcAft>
              <a:buSzPts val="3600"/>
              <a:buChar char="●"/>
            </a:pPr>
            <a:r>
              <a:rPr lang="en"/>
              <a:t>What can we conclude from these results?</a:t>
            </a:r>
            <a:endParaRPr/>
          </a:p>
        </p:txBody>
      </p:sp>
      <p:sp>
        <p:nvSpPr>
          <p:cNvPr id="222" name="Google Shape;222;p27"/>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Investigating a Crushed Bath Bomb	</a:t>
            </a:r>
            <a:endParaRPr/>
          </a:p>
        </p:txBody>
      </p:sp>
      <p:sp>
        <p:nvSpPr>
          <p:cNvPr id="223" name="Google Shape;223;p27"/>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G</a:t>
            </a:r>
            <a:endParaRPr dirty="0"/>
          </a:p>
        </p:txBody>
      </p:sp>
      <p:sp>
        <p:nvSpPr>
          <p:cNvPr id="224" name="Google Shape;224;p27"/>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endParaRPr/>
          </a:p>
        </p:txBody>
      </p:sp>
      <p:pic>
        <p:nvPicPr>
          <p:cNvPr id="225" name="Google Shape;225;p27"/>
          <p:cNvPicPr preferRelativeResize="0"/>
          <p:nvPr/>
        </p:nvPicPr>
        <p:blipFill>
          <a:blip r:embed="rId3">
            <a:alphaModFix/>
          </a:blip>
          <a:stretch>
            <a:fillRect/>
          </a:stretch>
        </p:blipFill>
        <p:spPr>
          <a:xfrm>
            <a:off x="732800" y="1694800"/>
            <a:ext cx="1967925" cy="2000200"/>
          </a:xfrm>
          <a:prstGeom prst="rect">
            <a:avLst/>
          </a:prstGeom>
          <a:noFill/>
          <a:ln>
            <a:noFill/>
          </a:ln>
        </p:spPr>
      </p:pic>
      <p:sp>
        <p:nvSpPr>
          <p:cNvPr id="226" name="Google Shape;226;p27"/>
          <p:cNvSpPr txBox="1"/>
          <p:nvPr/>
        </p:nvSpPr>
        <p:spPr>
          <a:xfrm>
            <a:off x="2929325" y="1935025"/>
            <a:ext cx="5340900" cy="8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Boogaloo"/>
                <a:ea typeface="Boogaloo"/>
                <a:cs typeface="Boogaloo"/>
                <a:sym typeface="Boogaloo"/>
              </a:rPr>
              <a:t>As a class, let’s make sense of our results from crushing the bath bomb.</a:t>
            </a:r>
            <a:endParaRPr sz="3000">
              <a:latin typeface="Boogaloo"/>
              <a:ea typeface="Boogaloo"/>
              <a:cs typeface="Boogaloo"/>
              <a:sym typeface="Boogaloo"/>
            </a:endParaRPr>
          </a:p>
        </p:txBody>
      </p:sp>
    </p:spTree>
    <p:extLst>
      <p:ext uri="{BB962C8B-B14F-4D97-AF65-F5344CB8AC3E}">
        <p14:creationId xmlns:p14="http://schemas.microsoft.com/office/powerpoint/2010/main" val="387890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idx="2"/>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Strong Arguments and Explanations Include...</a:t>
            </a:r>
            <a:endParaRPr/>
          </a:p>
        </p:txBody>
      </p:sp>
      <p:sp>
        <p:nvSpPr>
          <p:cNvPr id="244" name="Google Shape;244;p29"/>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Slide H</a:t>
            </a:r>
            <a:endParaRPr dirty="0"/>
          </a:p>
        </p:txBody>
      </p:sp>
      <p:sp>
        <p:nvSpPr>
          <p:cNvPr id="245" name="Google Shape;245;p29"/>
          <p:cNvSpPr txBox="1">
            <a:spLocks noGrp="1"/>
          </p:cNvSpPr>
          <p:nvPr>
            <p:ph type="body" idx="5"/>
          </p:nvPr>
        </p:nvSpPr>
        <p:spPr>
          <a:xfrm>
            <a:off x="564225" y="1586950"/>
            <a:ext cx="8044800" cy="466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1. A </a:t>
            </a:r>
            <a:r>
              <a:rPr lang="en" b="1"/>
              <a:t>claim</a:t>
            </a:r>
            <a:r>
              <a:rPr lang="en"/>
              <a:t> that answers a question.</a:t>
            </a:r>
            <a:endParaRPr/>
          </a:p>
          <a:p>
            <a:pPr marL="0" lvl="0" indent="0" algn="l" rtl="0">
              <a:lnSpc>
                <a:spcPct val="100000"/>
              </a:lnSpc>
              <a:spcBef>
                <a:spcPts val="400"/>
              </a:spcBef>
              <a:spcAft>
                <a:spcPts val="0"/>
              </a:spcAft>
              <a:buNone/>
            </a:pPr>
            <a:r>
              <a:rPr lang="en"/>
              <a:t>2. Strong arguments are supported with:</a:t>
            </a:r>
            <a:endParaRPr/>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0"/>
              </a:spcAft>
              <a:buNone/>
            </a:pPr>
            <a:endParaRPr sz="3000"/>
          </a:p>
          <a:p>
            <a:pPr marL="0" lvl="0" indent="0" algn="l" rtl="0">
              <a:lnSpc>
                <a:spcPct val="100000"/>
              </a:lnSpc>
              <a:spcBef>
                <a:spcPts val="400"/>
              </a:spcBef>
              <a:spcAft>
                <a:spcPts val="400"/>
              </a:spcAft>
              <a:buNone/>
            </a:pPr>
            <a:endParaRPr sz="3000"/>
          </a:p>
        </p:txBody>
      </p:sp>
      <p:sp>
        <p:nvSpPr>
          <p:cNvPr id="246" name="Google Shape;246;p29"/>
          <p:cNvSpPr txBox="1"/>
          <p:nvPr/>
        </p:nvSpPr>
        <p:spPr>
          <a:xfrm>
            <a:off x="714125" y="2899350"/>
            <a:ext cx="7532700" cy="1886400"/>
          </a:xfrm>
          <a:prstGeom prst="rect">
            <a:avLst/>
          </a:prstGeom>
          <a:noFill/>
          <a:ln>
            <a:noFill/>
          </a:ln>
        </p:spPr>
        <p:txBody>
          <a:bodyPr spcFirstLastPara="1" wrap="square" lIns="91425" tIns="91425" rIns="91425" bIns="91425" anchor="t" anchorCtr="0">
            <a:noAutofit/>
          </a:bodyPr>
          <a:lstStyle/>
          <a:p>
            <a:pPr marL="914400" lvl="0" indent="-419100" algn="l" rtl="0">
              <a:spcBef>
                <a:spcPts val="0"/>
              </a:spcBef>
              <a:spcAft>
                <a:spcPts val="0"/>
              </a:spcAft>
              <a:buClr>
                <a:srgbClr val="A64D79"/>
              </a:buClr>
              <a:buSzPts val="3000"/>
              <a:buFont typeface="Boogaloo"/>
              <a:buChar char="➢"/>
            </a:pPr>
            <a:r>
              <a:rPr lang="en" sz="3000" b="1">
                <a:solidFill>
                  <a:srgbClr val="A64D79"/>
                </a:solidFill>
                <a:latin typeface="Boogaloo"/>
                <a:ea typeface="Boogaloo"/>
                <a:cs typeface="Boogaloo"/>
                <a:sym typeface="Boogaloo"/>
              </a:rPr>
              <a:t>A. </a:t>
            </a:r>
            <a:r>
              <a:rPr lang="en" sz="3000" b="1" u="sng">
                <a:solidFill>
                  <a:srgbClr val="A64D79"/>
                </a:solidFill>
                <a:latin typeface="Boogaloo"/>
                <a:ea typeface="Boogaloo"/>
                <a:cs typeface="Boogaloo"/>
                <a:sym typeface="Boogaloo"/>
              </a:rPr>
              <a:t>Evidence</a:t>
            </a:r>
            <a:r>
              <a:rPr lang="en" sz="3000">
                <a:solidFill>
                  <a:srgbClr val="A64D79"/>
                </a:solidFill>
                <a:latin typeface="Boogaloo"/>
                <a:ea typeface="Boogaloo"/>
                <a:cs typeface="Boogaloo"/>
                <a:sym typeface="Boogaloo"/>
              </a:rPr>
              <a:t> = data and observations that we use to support the claim.</a:t>
            </a:r>
            <a:endParaRPr sz="3000">
              <a:solidFill>
                <a:srgbClr val="A64D79"/>
              </a:solidFill>
              <a:latin typeface="Boogaloo"/>
              <a:ea typeface="Boogaloo"/>
              <a:cs typeface="Boogaloo"/>
              <a:sym typeface="Boogaloo"/>
            </a:endParaRPr>
          </a:p>
          <a:p>
            <a:pPr marL="0" lvl="0" indent="0" algn="ctr" rtl="0">
              <a:spcBef>
                <a:spcPts val="400"/>
              </a:spcBef>
              <a:spcAft>
                <a:spcPts val="0"/>
              </a:spcAft>
              <a:buNone/>
            </a:pPr>
            <a:r>
              <a:rPr lang="en" sz="3000">
                <a:latin typeface="Boogaloo"/>
                <a:ea typeface="Boogaloo"/>
                <a:cs typeface="Boogaloo"/>
                <a:sym typeface="Boogaloo"/>
              </a:rPr>
              <a:t>AND</a:t>
            </a:r>
            <a:endParaRPr sz="3000">
              <a:latin typeface="Boogaloo"/>
              <a:ea typeface="Boogaloo"/>
              <a:cs typeface="Boogaloo"/>
              <a:sym typeface="Boogaloo"/>
            </a:endParaRPr>
          </a:p>
          <a:p>
            <a:pPr marL="914400" lvl="0" indent="-419100" algn="l" rtl="0">
              <a:spcBef>
                <a:spcPts val="400"/>
              </a:spcBef>
              <a:spcAft>
                <a:spcPts val="0"/>
              </a:spcAft>
              <a:buClr>
                <a:srgbClr val="256C8D"/>
              </a:buClr>
              <a:buSzPts val="3000"/>
              <a:buFont typeface="Boogaloo"/>
              <a:buChar char="➢"/>
            </a:pPr>
            <a:r>
              <a:rPr lang="en" sz="3000" b="1">
                <a:solidFill>
                  <a:srgbClr val="B45F06"/>
                </a:solidFill>
                <a:latin typeface="Boogaloo"/>
                <a:ea typeface="Boogaloo"/>
                <a:cs typeface="Boogaloo"/>
                <a:sym typeface="Boogaloo"/>
              </a:rPr>
              <a:t>B. </a:t>
            </a:r>
            <a:r>
              <a:rPr lang="en" sz="3000" b="1" u="sng">
                <a:solidFill>
                  <a:srgbClr val="B45F06"/>
                </a:solidFill>
                <a:latin typeface="Boogaloo"/>
                <a:ea typeface="Boogaloo"/>
                <a:cs typeface="Boogaloo"/>
                <a:sym typeface="Boogaloo"/>
              </a:rPr>
              <a:t>Reasoning</a:t>
            </a:r>
            <a:r>
              <a:rPr lang="en" sz="3000" b="1">
                <a:solidFill>
                  <a:srgbClr val="B45F06"/>
                </a:solidFill>
                <a:latin typeface="Boogaloo"/>
                <a:ea typeface="Boogaloo"/>
                <a:cs typeface="Boogaloo"/>
                <a:sym typeface="Boogaloo"/>
              </a:rPr>
              <a:t> </a:t>
            </a:r>
            <a:r>
              <a:rPr lang="en" sz="3000">
                <a:solidFill>
                  <a:srgbClr val="B45F06"/>
                </a:solidFill>
                <a:latin typeface="Boogaloo"/>
                <a:ea typeface="Boogaloo"/>
                <a:cs typeface="Boogaloo"/>
                <a:sym typeface="Boogaloo"/>
              </a:rPr>
              <a:t>=</a:t>
            </a:r>
            <a:r>
              <a:rPr lang="en" sz="3000" b="1">
                <a:solidFill>
                  <a:srgbClr val="B45F06"/>
                </a:solidFill>
                <a:latin typeface="Boogaloo"/>
                <a:ea typeface="Boogaloo"/>
                <a:cs typeface="Boogaloo"/>
                <a:sym typeface="Boogaloo"/>
              </a:rPr>
              <a:t> </a:t>
            </a:r>
            <a:r>
              <a:rPr lang="en" sz="3000">
                <a:solidFill>
                  <a:srgbClr val="B45F06"/>
                </a:solidFill>
                <a:latin typeface="Boogaloo"/>
                <a:ea typeface="Boogaloo"/>
                <a:cs typeface="Boogaloo"/>
                <a:sym typeface="Boogaloo"/>
              </a:rPr>
              <a:t>explaining what these data and observations mean by connecting them to agreed upon </a:t>
            </a:r>
            <a:r>
              <a:rPr lang="en" sz="3000" i="1">
                <a:solidFill>
                  <a:srgbClr val="B45F06"/>
                </a:solidFill>
                <a:highlight>
                  <a:schemeClr val="accent6"/>
                </a:highlight>
                <a:latin typeface="Boogaloo"/>
                <a:ea typeface="Boogaloo"/>
                <a:cs typeface="Boogaloo"/>
                <a:sym typeface="Boogaloo"/>
              </a:rPr>
              <a:t>scientific principles</a:t>
            </a:r>
            <a:r>
              <a:rPr lang="en" sz="3000">
                <a:solidFill>
                  <a:srgbClr val="256C8D"/>
                </a:solidFill>
                <a:latin typeface="Boogaloo"/>
                <a:ea typeface="Boogaloo"/>
                <a:cs typeface="Boogaloo"/>
                <a:sym typeface="Boogaloo"/>
              </a:rPr>
              <a:t>.</a:t>
            </a:r>
            <a:endParaRPr sz="3000">
              <a:solidFill>
                <a:srgbClr val="256C8D"/>
              </a:solidFill>
              <a:latin typeface="Boogaloo"/>
              <a:ea typeface="Boogaloo"/>
              <a:cs typeface="Boogaloo"/>
              <a:sym typeface="Boogaloo"/>
            </a:endParaRPr>
          </a:p>
          <a:p>
            <a:pPr marL="0" lvl="0" indent="0" algn="l" rtl="0">
              <a:spcBef>
                <a:spcPts val="400"/>
              </a:spcBef>
              <a:spcAft>
                <a:spcPts val="0"/>
              </a:spcAft>
              <a:buNone/>
            </a:pPr>
            <a:endParaRPr>
              <a:latin typeface="Boogaloo"/>
              <a:ea typeface="Boogaloo"/>
              <a:cs typeface="Boogaloo"/>
              <a:sym typeface="Boogaloo"/>
            </a:endParaRPr>
          </a:p>
        </p:txBody>
      </p:sp>
    </p:spTree>
    <p:extLst>
      <p:ext uri="{BB962C8B-B14F-4D97-AF65-F5344CB8AC3E}">
        <p14:creationId xmlns:p14="http://schemas.microsoft.com/office/powerpoint/2010/main" val="7582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enSciEd-Jellybea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5689</Words>
  <Application>Microsoft Macintosh PowerPoint</Application>
  <PresentationFormat>On-screen Show (4:3)</PresentationFormat>
  <Paragraphs>331</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Helvetica Neue</vt:lpstr>
      <vt:lpstr>Boogaloo</vt:lpstr>
      <vt:lpstr>Cabin Condensed</vt:lpstr>
      <vt:lpstr>Arial</vt:lpstr>
      <vt:lpstr>Open Sans</vt:lpstr>
      <vt:lpstr>Caveat</vt:lpstr>
      <vt:lpstr>Cabin</vt:lpstr>
      <vt:lpstr>OpenSciEd-Jellybean</vt:lpstr>
      <vt:lpstr>Investigation Question: Where is the gas coming from?</vt:lpstr>
      <vt:lpstr>The Driving Question Board (DQB)</vt:lpstr>
      <vt:lpstr>The Driving Question Board (DQB)</vt:lpstr>
      <vt:lpstr>Looking Closely at a Bath Bomb--Our Plan</vt:lpstr>
      <vt:lpstr>Looking Closely at a Bath Bomb--Our Plan</vt:lpstr>
      <vt:lpstr>What is inside a bath bomb?</vt:lpstr>
      <vt:lpstr>Investigating a Crushed Bath Bomb</vt:lpstr>
      <vt:lpstr>Investigating a Crushed Bath Bomb </vt:lpstr>
      <vt:lpstr>Strong Arguments and Explanations Include...</vt:lpstr>
      <vt:lpstr>Navigation</vt:lpstr>
      <vt:lpstr>Plan the Investigation</vt:lpstr>
      <vt:lpstr>What would we see if we found out that...</vt:lpstr>
      <vt:lpstr>Recording Data</vt:lpstr>
      <vt:lpstr>Investigating the Gas from Bath Bombs</vt:lpstr>
      <vt:lpstr>Investigating the Gas from Bath Bombs</vt:lpstr>
      <vt:lpstr>Investigating the Gas from Bath Bombs--Closed System</vt:lpstr>
      <vt:lpstr>Investigating Gas from Bath Bombs--Both Systems</vt:lpstr>
      <vt:lpstr>What did we learn about the gas in bath bombs?</vt:lpstr>
      <vt:lpstr>PowerPoint Presentation</vt:lpstr>
      <vt:lpstr>Strong Arguments and Explanations Include...</vt:lpstr>
      <vt:lpstr>Communicating our Learning</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Driving Question Board (DQB)</dc:title>
  <cp:lastModifiedBy>Microsoft Office User</cp:lastModifiedBy>
  <cp:revision>15</cp:revision>
  <dcterms:modified xsi:type="dcterms:W3CDTF">2019-11-04T10:14:18Z</dcterms:modified>
</cp:coreProperties>
</file>